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86" r:id="rId2"/>
    <p:sldId id="288" r:id="rId3"/>
    <p:sldId id="287" r:id="rId4"/>
    <p:sldId id="353" r:id="rId5"/>
    <p:sldId id="360" r:id="rId6"/>
    <p:sldId id="361" r:id="rId7"/>
    <p:sldId id="359" r:id="rId8"/>
    <p:sldId id="354" r:id="rId9"/>
    <p:sldId id="362" r:id="rId10"/>
    <p:sldId id="363" r:id="rId11"/>
    <p:sldId id="365" r:id="rId12"/>
    <p:sldId id="364" r:id="rId13"/>
    <p:sldId id="355" r:id="rId14"/>
    <p:sldId id="367" r:id="rId15"/>
    <p:sldId id="368" r:id="rId16"/>
    <p:sldId id="372" r:id="rId17"/>
    <p:sldId id="370" r:id="rId18"/>
    <p:sldId id="371" r:id="rId19"/>
    <p:sldId id="369" r:id="rId20"/>
    <p:sldId id="373" r:id="rId21"/>
    <p:sldId id="374" r:id="rId22"/>
    <p:sldId id="357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CBF4"/>
    <a:srgbClr val="004094"/>
    <a:srgbClr val="080908"/>
    <a:srgbClr val="8B8D8B"/>
    <a:srgbClr val="424342"/>
    <a:srgbClr val="FFC000"/>
    <a:srgbClr val="15608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78" autoAdjust="0"/>
    <p:restoredTop sz="91601" autoAdjust="0"/>
  </p:normalViewPr>
  <p:slideViewPr>
    <p:cSldViewPr snapToGrid="0">
      <p:cViewPr varScale="1">
        <p:scale>
          <a:sx n="98" d="100"/>
          <a:sy n="98" d="100"/>
        </p:scale>
        <p:origin x="27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2BC095-1045-DA45-BF53-5AFB857FCC06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6FBD5F-5E2F-C543-A6B5-3AD10C82969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960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FBD5F-5E2F-C543-A6B5-3AD10C829698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83128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FBD5F-5E2F-C543-A6B5-3AD10C829698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87956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5A242-E4DF-240C-C8DE-73C21EF4EC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7EE246-086F-410E-62B6-58DC96483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B1AEF0-7665-9CCE-02BB-443EC8DDA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9B7D0-AAE1-0114-03FC-39CCD76C1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3F3066-E8EF-529C-C76F-DA8D29199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52671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A9A40D-6F80-FC9D-90B8-E235F3A83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FF1994-73F4-8D75-5E00-F5C516317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115F69-1EEF-57BE-E04A-2EB6C76C1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5B9B5D-3FAB-662F-8596-A4D478F6C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04985B-CACF-64F4-B1C8-24BE078C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72892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15C419B-B14A-CCA8-C99E-AE39169E3E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AF5B0E-032D-C0E6-428B-B179B81D48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F73A9E-4518-ABA2-6DF3-FC5A4717C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43A123-1979-AC92-DB94-24B8B853D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09A541-0CD2-825E-F3E8-37FA63797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72661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CC49EF-4F73-F1CA-79FC-91B3C3EE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14144C-4CD3-56C2-5F0E-DE1A47A08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49261-A85E-DE61-9134-7EF25E53D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C3A208-B080-57D7-A6F8-7E3E8B0EC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91A277-0233-BC02-0828-AE186B171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67537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11D33-2127-7EAE-430A-D7B0FDA2C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43F24E-9342-D61C-CFA2-A960F16EE5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841A49-30A3-6C7A-0DB1-4AFA2877D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44AFDF-3BA8-3B2A-FCE3-3D2F4CB20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9A927B-8B6A-24EB-817B-C70A3EDDB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9873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D5B3ED-7F07-24D1-1BE0-2ECF90F8B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5C92CC-06FA-5CE6-DFA0-BD1FC98F3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F4C4BF-10E5-49E7-A09F-30C184EFC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8777DD-9310-5813-A726-9404015F2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C77123-3AAE-C176-391B-1E5CFF71D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A43B93-21E0-124C-9A2D-F75BFD416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7596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3DF555-81BB-9A13-C21F-86FDB216D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8C8F77-7443-93DB-4FCF-D897AED1E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B4F1F8-D69E-FCCC-0748-AB0810135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2455D49-01A4-B4EE-94B9-149B4C2224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E8E7E17-1742-1798-9DA1-07D957F34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0B07E30-4B1E-F0B6-8D70-83E98ABF6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D25964-40D1-E013-F4D3-A4E96D7B0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28B193-DAA2-53CB-4F33-782F5EC84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7567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0BAA67-53A4-1E51-BC42-34FCE13A3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B3D43E-E937-0736-F41C-C503EB380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ADF05CC-6FBF-3B1E-D864-E9C79E763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01CCD3-B686-BE11-ED14-ACE1FE43A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63724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98176CB-786B-7908-D63B-A3A98C22B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3FDB75-500B-8458-3623-F77EDF5D0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2D42E2-DF13-C2EE-5EF4-C8E4EEDC1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9323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A46DD0-EBA8-FEBC-2EFE-C3641B1B4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7DAC31-C8A9-4F03-F5C0-3EBD3F5F3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809C40-63FB-6515-2DCC-6180848CC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C4F64B-412C-0D67-B6EF-86969E7AD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332831-ABE9-2C2D-5772-11A13FF31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204695-A772-1CFC-0010-46D5F6107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8645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BE0892-D6FD-9B58-552E-A6C97EC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121804-061D-57A5-1712-FDA0BCD96D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FCD452-417A-CA4B-D0D0-433A8CCFE7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2E1892-AC04-5BB1-F289-54C51E799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DF8984-43D9-0D05-D50C-9CC73599C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4710C0-39DC-46E2-30D5-F2A4331AF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4832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382F805-BEB0-9401-9BDD-50F856E6A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77D13E-731B-9D7D-9BDE-A7C78CBDE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ED6A77-D72A-9BCC-3BC5-ED3F009AC9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216DF7-6442-224D-B7E7-71D26E17F78F}" type="datetimeFigureOut">
              <a:rPr kumimoji="1" lang="ko-KR" altLang="en-US" smtClean="0"/>
              <a:t>2025-07-25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0678E5-5C42-5F1F-5357-1ED1AEBB19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94FD1A-F530-B43C-89BB-DBED841B3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228E25-B2AC-2142-802E-19BDF876C3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02215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137A5FA-0E34-4ADB-28CB-E845AEA205EA}"/>
              </a:ext>
            </a:extLst>
          </p:cNvPr>
          <p:cNvSpPr/>
          <p:nvPr/>
        </p:nvSpPr>
        <p:spPr>
          <a:xfrm>
            <a:off x="0" y="0"/>
            <a:ext cx="8302336" cy="6858000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66014" y="644136"/>
            <a:ext cx="7965605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kumimoji="1" lang="ko-KR" altLang="en-US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도로의 신사</a:t>
            </a:r>
            <a:r>
              <a:rPr kumimoji="1" lang="en-US" altLang="ko-KR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</a:t>
            </a:r>
            <a:br>
              <a:rPr kumimoji="1" lang="en-US" altLang="ko-KR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kumimoji="1" lang="ko-KR" altLang="en-US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신속하고</a:t>
            </a:r>
            <a:r>
              <a:rPr kumimoji="1" lang="en-US" altLang="ko-KR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kumimoji="1" lang="ko-KR" altLang="en-US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정확한 </a:t>
            </a:r>
            <a:r>
              <a:rPr kumimoji="1" lang="ko-KR" altLang="en-US" sz="2800" b="1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일처리</a:t>
            </a:r>
            <a:br>
              <a:rPr kumimoji="1" lang="en-US" altLang="ko-KR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endParaRPr kumimoji="1" lang="en-US" altLang="ko-KR" sz="2800" b="1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kumimoji="1" lang="en-US" altLang="ko-KR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F1:1024 </a:t>
            </a:r>
            <a:r>
              <a:rPr kumimoji="1" lang="ko-KR" altLang="en-US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모델</a:t>
            </a:r>
            <a:br>
              <a:rPr kumimoji="1" lang="en-US" altLang="ko-KR" sz="28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kumimoji="1" lang="en-US" altLang="ko-KR" sz="1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Plasticity </a:t>
            </a:r>
            <a:r>
              <a:rPr kumimoji="1" lang="ko-KR" altLang="en-US" sz="1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조절</a:t>
            </a:r>
            <a:r>
              <a:rPr kumimoji="1" lang="en-US" altLang="ko-KR" sz="1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kumimoji="1" lang="ko-KR" altLang="en-US" sz="1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도로 쉽게 벗어나지 않는 </a:t>
            </a:r>
            <a:r>
              <a:rPr kumimoji="1" lang="en-US" altLang="ko-KR" sz="14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Contrained</a:t>
            </a:r>
            <a:r>
              <a:rPr kumimoji="1" lang="en-US" altLang="ko-KR" sz="1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RL, Vision Transformer</a:t>
            </a:r>
            <a:r>
              <a:rPr kumimoji="1" lang="ko-KR" altLang="en-US" sz="1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곁들인</a:t>
            </a:r>
            <a:r>
              <a:rPr kumimoji="1" lang="en-US" altLang="ko-KR" sz="1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  <a:endParaRPr lang="en-US" altLang="ko-KR" sz="28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EA8F64-71BA-40B5-8617-10246121F1F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0919" y="4870557"/>
            <a:ext cx="1839700" cy="1839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5864EA-6A36-A0EB-CBAE-884DD3DBB4EF}"/>
              </a:ext>
            </a:extLst>
          </p:cNvPr>
          <p:cNvSpPr txBox="1"/>
          <p:nvPr/>
        </p:nvSpPr>
        <p:spPr>
          <a:xfrm>
            <a:off x="466014" y="5205632"/>
            <a:ext cx="68284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팀</a:t>
            </a:r>
            <a:r>
              <a:rPr lang="en-US" altLang="ko-KR" sz="160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F1:1024</a:t>
            </a:r>
            <a:br>
              <a:rPr lang="en-US" altLang="ko-KR" sz="160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ko-KR" altLang="en-US" sz="160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발표자</a:t>
            </a:r>
            <a:r>
              <a:rPr lang="en-US" altLang="ko-KR" sz="160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z="160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강민구</a:t>
            </a:r>
            <a:r>
              <a:rPr lang="en-US" altLang="ko-KR" sz="160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60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전형준</a:t>
            </a:r>
          </a:p>
        </p:txBody>
      </p:sp>
    </p:spTree>
    <p:extLst>
      <p:ext uri="{BB962C8B-B14F-4D97-AF65-F5344CB8AC3E}">
        <p14:creationId xmlns:p14="http://schemas.microsoft.com/office/powerpoint/2010/main" val="3047199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준법 정신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Contrained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RL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적용</a:t>
            </a:r>
            <a:endParaRPr lang="ko-KR" altLang="en-US" sz="240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44676"/>
            <a:ext cx="0" cy="1128403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9407D58-CD12-F84A-9009-A77311964FDD}"/>
              </a:ext>
            </a:extLst>
          </p:cNvPr>
          <p:cNvSpPr txBox="1"/>
          <p:nvPr/>
        </p:nvSpPr>
        <p:spPr>
          <a:xfrm>
            <a:off x="862622" y="1444676"/>
            <a:ext cx="79528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라그랑지안 방법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(Lagrangian Relaxation)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활용한 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Constrained Reinforcement Learning</a:t>
            </a:r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endParaRPr lang="en-US" altLang="ko-KR" sz="140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알고리즘 설명</a:t>
            </a:r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1)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초기화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초기 정책과 라그랑지 승수 설정</a:t>
            </a:r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2)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반복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Policy optimization &gt;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제약조건 평가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&gt;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라그랑지안 승수 업데이트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078EA32-6578-FB33-E9C3-949428589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209" y="2892056"/>
            <a:ext cx="8360422" cy="334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84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준법 정신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Contrained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RL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적용</a:t>
            </a:r>
            <a:endParaRPr lang="ko-KR" altLang="en-US" sz="240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44676"/>
            <a:ext cx="0" cy="1128403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9407D58-CD12-F84A-9009-A77311964FDD}"/>
              </a:ext>
            </a:extLst>
          </p:cNvPr>
          <p:cNvSpPr txBox="1"/>
          <p:nvPr/>
        </p:nvSpPr>
        <p:spPr>
          <a:xfrm>
            <a:off x="862622" y="1444676"/>
            <a:ext cx="79528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라그랑지안 방법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(Lagrangian Relaxation)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활용한 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Constrained Reinforcement Learning</a:t>
            </a:r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endParaRPr lang="en-US" altLang="ko-KR" sz="140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알고리즘 설명</a:t>
            </a:r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1)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초기화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초기 정책과 라그랑지 승수 설정</a:t>
            </a:r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2)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반복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Policy optimization &gt;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제약조건 평가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&gt;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라그랑지안 승수 업데이트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0FD8ED-1B9F-22D1-415E-42DF29828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622" y="2821243"/>
            <a:ext cx="8907118" cy="372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28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준법 정신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Contrained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RL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적용</a:t>
            </a:r>
            <a:endParaRPr lang="ko-KR" altLang="en-US" sz="240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66A0BBB-4489-59A1-3750-744D0977E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56" y="1036866"/>
            <a:ext cx="2275455" cy="128103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2ADBC16-9658-A61C-DE28-C1AC234F9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6100" y="1807533"/>
            <a:ext cx="3107170" cy="3944682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4230B4D-D916-68A6-2F1B-88FDE70BC14E}"/>
              </a:ext>
            </a:extLst>
          </p:cNvPr>
          <p:cNvCxnSpPr/>
          <p:nvPr/>
        </p:nvCxnSpPr>
        <p:spPr>
          <a:xfrm>
            <a:off x="6796518" y="3429000"/>
            <a:ext cx="1031358" cy="0"/>
          </a:xfrm>
          <a:prstGeom prst="straightConnector1">
            <a:avLst/>
          </a:prstGeom>
          <a:ln w="38100">
            <a:solidFill>
              <a:srgbClr val="00409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A91EBAE-687E-1099-D8B2-EFAF8A9EE7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506" y="2554664"/>
            <a:ext cx="5948723" cy="377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864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69C16E-3C89-44F4-F7D4-294783C8B898}"/>
              </a:ext>
            </a:extLst>
          </p:cNvPr>
          <p:cNvSpPr txBox="1"/>
          <p:nvPr/>
        </p:nvSpPr>
        <p:spPr>
          <a:xfrm>
            <a:off x="450386" y="2690336"/>
            <a:ext cx="35891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 err="1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CarEnvironment</a:t>
            </a:r>
            <a:r>
              <a:rPr lang="en-US" altLang="ko-KR" b="1" dirty="0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b="1" dirty="0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환경</a:t>
            </a:r>
            <a:endParaRPr lang="en-US" altLang="ko-KR" b="1" dirty="0">
              <a:highlight>
                <a:srgbClr val="FFFF00"/>
              </a:highlight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endParaRPr lang="en-US" altLang="ko-KR" b="1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매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image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값을 </a:t>
            </a:r>
            <a:r>
              <a:rPr lang="ko-KR" altLang="en-US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전처리하여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en-US" altLang="ko-KR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Stack_frame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(4)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만큼 쌓아서 </a:t>
            </a:r>
            <a:b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observation 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값으로 사용함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42B96E9-A884-7867-4CE0-9F8777AC4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728" y="1288972"/>
            <a:ext cx="7713951" cy="54102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91D0A5-97DB-3850-615B-6E6F8FED6465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4) </a:t>
            </a:r>
            <a:r>
              <a:rPr lang="ko-KR" altLang="en-US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확장된 시각 능력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Transformer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64681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84DD9-4026-0E6E-A8FD-7B5600F7A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4D184E4-99F3-8DC3-BC3D-E36D276672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15AC65B-536F-6780-32A2-EEDA142E1C24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7453C3-D5D0-EBFB-7EF6-A995EDA610CC}"/>
              </a:ext>
            </a:extLst>
          </p:cNvPr>
          <p:cNvSpPr txBox="1"/>
          <p:nvPr/>
        </p:nvSpPr>
        <p:spPr>
          <a:xfrm>
            <a:off x="450386" y="2690336"/>
            <a:ext cx="38924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기본 </a:t>
            </a:r>
            <a:r>
              <a:rPr lang="en-US" altLang="ko-KR" b="1" dirty="0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 </a:t>
            </a:r>
            <a:r>
              <a:rPr lang="ko-KR" altLang="en-US" b="1" dirty="0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모듈</a:t>
            </a:r>
            <a:endParaRPr lang="en-US" altLang="ko-KR" b="1" dirty="0">
              <a:highlight>
                <a:srgbClr val="FFFF00"/>
              </a:highlight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4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개의 연속된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observation 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데이터를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공간적 특성으로 간주하며 시간적인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정보를 고려하지 못함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14ED6E-8A18-F73E-F777-D57253095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726" y="1067886"/>
            <a:ext cx="6660398" cy="56312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CDA6B8-E8C6-AFC7-A9F4-1FB8105136C4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4) </a:t>
            </a:r>
            <a:r>
              <a:rPr lang="ko-KR" altLang="en-US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확장된 시각 능력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Transformer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43575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711521-3C92-F74C-9A26-4DD63C198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267E4A4-FDE9-A35A-E3C6-2D9E300F80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9B47A42-111E-C169-B9FE-3E8C1E198BC3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99A101-8465-1FE8-8AC3-1CAD734BE44F}"/>
              </a:ext>
            </a:extLst>
          </p:cNvPr>
          <p:cNvSpPr txBox="1"/>
          <p:nvPr/>
        </p:nvSpPr>
        <p:spPr>
          <a:xfrm>
            <a:off x="229887" y="2635252"/>
            <a:ext cx="395884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 err="1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CNN+Transformer</a:t>
            </a:r>
            <a:endParaRPr lang="en-US" altLang="ko-KR" b="1" dirty="0">
              <a:highlight>
                <a:srgbClr val="FFFF00"/>
              </a:highlight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Observation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 시간적 흐름 정보를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사용할 수 있도록 하기 위해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과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Transformer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함께 사용함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단일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observation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정보를 </a:t>
            </a:r>
            <a:r>
              <a:rPr lang="en-US" altLang="ko-KR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통해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Feature </a:t>
            </a:r>
            <a:r>
              <a:rPr lang="en-US" altLang="ko-KR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mape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추출하고 이를 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Transformer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사용해 인코딩함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EC4BCA-1015-9BF0-81FE-F4697BD76CC6}"/>
              </a:ext>
            </a:extLst>
          </p:cNvPr>
          <p:cNvSpPr txBox="1"/>
          <p:nvPr/>
        </p:nvSpPr>
        <p:spPr>
          <a:xfrm>
            <a:off x="136395" y="6440824"/>
            <a:ext cx="6103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https://arxiv.org/pdf/2010.11929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5F41180-489A-E708-5073-3F8CB002D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6014" y="1340505"/>
            <a:ext cx="7447851" cy="49893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8C770A5-0732-B4D1-5F31-F54E789AB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177" y="61442"/>
            <a:ext cx="10183646" cy="67351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2A25C2-DD59-A6E7-29BC-2E7F411BFA79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4) </a:t>
            </a:r>
            <a:r>
              <a:rPr lang="ko-KR" altLang="en-US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확장된 시각 능력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Transformer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79842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A0DAA-45D8-A20B-ED6D-517989DFB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147EF48-5CC6-CD48-52E2-D656F4DB28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FE084A4-E95B-E632-C653-DBED266F479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50D2E5-CE6F-1DFB-F11C-B88618956585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4) </a:t>
            </a:r>
            <a:r>
              <a:rPr lang="ko-KR" altLang="en-US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확장된 시각 능력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Transformer</a:t>
            </a:r>
            <a:endParaRPr lang="ko-KR" altLang="en-US" sz="24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ACF3F4-B87D-B2D7-4383-0748F9A9F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335" y="1180560"/>
            <a:ext cx="9707330" cy="52680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6AE33D-B87A-37BC-13A9-41EAB6D372AD}"/>
              </a:ext>
            </a:extLst>
          </p:cNvPr>
          <p:cNvSpPr txBox="1"/>
          <p:nvPr/>
        </p:nvSpPr>
        <p:spPr>
          <a:xfrm>
            <a:off x="136395" y="6440824"/>
            <a:ext cx="6103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https://arxiv.org/pdf/2010.11929</a:t>
            </a:r>
          </a:p>
        </p:txBody>
      </p:sp>
    </p:spTree>
    <p:extLst>
      <p:ext uri="{BB962C8B-B14F-4D97-AF65-F5344CB8AC3E}">
        <p14:creationId xmlns:p14="http://schemas.microsoft.com/office/powerpoint/2010/main" val="1107248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F03B6-B56F-575E-B7DD-A980B3A74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C0A27E0-10EC-E14E-1E3C-2133C9644F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DB4B46A-C1A9-26E4-C642-865971452C32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A8ACE1-6B48-C1AC-F159-9CC636751592}"/>
              </a:ext>
            </a:extLst>
          </p:cNvPr>
          <p:cNvSpPr txBox="1"/>
          <p:nvPr/>
        </p:nvSpPr>
        <p:spPr>
          <a:xfrm>
            <a:off x="417584" y="1621166"/>
            <a:ext cx="113287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 err="1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CNN+Transformer</a:t>
            </a:r>
            <a:endParaRPr lang="en-US" altLang="ko-KR" b="1" dirty="0">
              <a:highlight>
                <a:srgbClr val="FFFF00"/>
              </a:highlight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en-US" altLang="ko-KR" b="0" i="0" dirty="0">
                <a:solidFill>
                  <a:srgbClr val="657B83"/>
                </a:solidFill>
                <a:effectLst/>
                <a:latin typeface="Consolas" panose="020B0609020204030204" pitchFamily="49" charset="0"/>
              </a:rPr>
              <a:t>All Scores: [882.3181818181655, 858.0971731448608, 896.3328621907975, 836.8957597172993,</a:t>
            </a:r>
          </a:p>
          <a:p>
            <a:pPr algn="ctr"/>
            <a:r>
              <a:rPr lang="en-US" altLang="ko-KR" b="0" i="0" dirty="0">
                <a:solidFill>
                  <a:srgbClr val="657B83"/>
                </a:solidFill>
                <a:effectLst/>
                <a:latin typeface="Consolas" panose="020B0609020204030204" pitchFamily="49" charset="0"/>
              </a:rPr>
              <a:t> 889.8992932862029, 833.3621908127058, 894.0328621907976, 798.0265017667695, </a:t>
            </a:r>
          </a:p>
          <a:p>
            <a:pPr algn="ctr"/>
            <a:r>
              <a:rPr lang="en-US" altLang="ko-KR" b="0" i="0" dirty="0">
                <a:solidFill>
                  <a:srgbClr val="657B83"/>
                </a:solidFill>
                <a:effectLst/>
                <a:latin typeface="Consolas" panose="020B0609020204030204" pitchFamily="49" charset="0"/>
              </a:rPr>
              <a:t>794.4929328621761, 851.0300353356735, …] Average Score: 798.6006097173105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9FCBB1-7B10-2903-F13D-6FC0133A70EE}"/>
              </a:ext>
            </a:extLst>
          </p:cNvPr>
          <p:cNvSpPr txBox="1"/>
          <p:nvPr/>
        </p:nvSpPr>
        <p:spPr>
          <a:xfrm>
            <a:off x="354264" y="3496849"/>
            <a:ext cx="114553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 Only</a:t>
            </a:r>
          </a:p>
          <a:p>
            <a:pPr algn="ctr"/>
            <a:r>
              <a:rPr lang="en-US" altLang="ko-KR" b="0" i="0" dirty="0">
                <a:solidFill>
                  <a:srgbClr val="657B83"/>
                </a:solidFill>
                <a:effectLst/>
                <a:latin typeface="Consolas" panose="020B0609020204030204" pitchFamily="49" charset="0"/>
              </a:rPr>
              <a:t>All Scores: [664.1986301369715, 723.8215547703037, 723.8215547703037, 723.8215547703037, </a:t>
            </a:r>
          </a:p>
          <a:p>
            <a:pPr algn="ctr"/>
            <a:r>
              <a:rPr lang="en-US" altLang="ko-KR" b="0" i="0" dirty="0">
                <a:solidFill>
                  <a:srgbClr val="657B83"/>
                </a:solidFill>
                <a:effectLst/>
                <a:latin typeface="Consolas" panose="020B0609020204030204" pitchFamily="49" charset="0"/>
              </a:rPr>
              <a:t>723.8215547703037, 723.8215547703037, 723.8215547703037, 723.8215547703037,</a:t>
            </a:r>
          </a:p>
          <a:p>
            <a:pPr algn="ctr"/>
            <a:r>
              <a:rPr lang="en-US" altLang="ko-KR" b="0" i="0" dirty="0">
                <a:solidFill>
                  <a:srgbClr val="657B83"/>
                </a:solidFill>
                <a:effectLst/>
                <a:latin typeface="Consolas" panose="020B0609020204030204" pitchFamily="49" charset="0"/>
              </a:rPr>
              <a:t> 723.8215547703037, 723.8215547703037, …] Average Score: 631.5752055091165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DE2A2E-C5A7-C9B8-755B-314177AA48DA}"/>
              </a:ext>
            </a:extLst>
          </p:cNvPr>
          <p:cNvSpPr txBox="1"/>
          <p:nvPr/>
        </p:nvSpPr>
        <p:spPr>
          <a:xfrm>
            <a:off x="3126689" y="5282820"/>
            <a:ext cx="59105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100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개의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random environment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에서 기존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사용한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모델보다 꾸준히 더 좋은 성능을 보임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4B737A-F7CA-9D11-D5EB-1CE0E718B506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4) </a:t>
            </a:r>
            <a:r>
              <a:rPr lang="ko-KR" altLang="en-US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확장된 시각 능력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Transformer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46335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4EFE0-56A7-AFA0-9F2E-B38C33A27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1C8BD58-76A9-B303-48BC-8FB8B3A8B3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3C8B505-6A3F-53BA-008B-067309B5D30E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48D7F0-6DD8-CDE9-57D2-741D0A7DE77A}"/>
              </a:ext>
            </a:extLst>
          </p:cNvPr>
          <p:cNvSpPr txBox="1"/>
          <p:nvPr/>
        </p:nvSpPr>
        <p:spPr>
          <a:xfrm>
            <a:off x="2519412" y="1504035"/>
            <a:ext cx="71531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추가적인 구현 세부사항으로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</a:p>
          <a:p>
            <a:pPr algn="ctr"/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Feature map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Transformer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통해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Encoding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하는 과정에서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Positional Encoding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사용하지 않는 경우 제대로 학습이 불가능함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F6CBF1F-C27A-DE65-A807-690386931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27847"/>
            <a:ext cx="12192000" cy="42301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06BB0F-6568-AD41-E7AF-537E12D7CBE8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4) </a:t>
            </a:r>
            <a:r>
              <a:rPr lang="ko-KR" altLang="en-US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확장된 시각 능력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Transformer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08101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D633C9-34FC-DC29-E83D-08BBC7524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115A7-A4FA-A481-0AA7-C9D9339648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69AA717-3D37-C672-A4C3-91E4BF0C84E7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C4375C-7F9D-8453-88C7-AE97705F081B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5) </a:t>
            </a:r>
            <a:r>
              <a:rPr lang="ko-KR" altLang="en-US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모델 경량화 시도 </a:t>
            </a:r>
            <a:r>
              <a:rPr lang="en-US" altLang="ko-KR" sz="24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CNN + LSTM</a:t>
            </a:r>
            <a:endParaRPr lang="ko-KR" alt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840DBC-BDEF-CC6B-646E-5FD98A029C67}"/>
              </a:ext>
            </a:extLst>
          </p:cNvPr>
          <p:cNvSpPr txBox="1"/>
          <p:nvPr/>
        </p:nvSpPr>
        <p:spPr>
          <a:xfrm>
            <a:off x="1432299" y="1153791"/>
            <a:ext cx="9614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CNN+LSTM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통해 공간적 정보를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Transformer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통해 시간적 정보를 처리했을 때 성능이 향상됨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algn="ctr"/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위 방식을 차용해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과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LSTM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결합하는 방식을 시도했으나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</a:p>
          <a:p>
            <a:pPr algn="ctr"/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기본 </a:t>
            </a:r>
            <a:r>
              <a:rPr lang="en-US" altLang="ko-KR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CNN</a:t>
            </a:r>
            <a:r>
              <a:rPr lang="ko-KR" altLang="en-US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보다 낮은 성능을 보임</a:t>
            </a:r>
            <a:endParaRPr lang="en-US" altLang="ko-KR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2CB829-985E-C862-A047-60A784D489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2947"/>
          <a:stretch/>
        </p:blipFill>
        <p:spPr>
          <a:xfrm>
            <a:off x="-10391" y="2619634"/>
            <a:ext cx="12192000" cy="4238366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04A56C4-3AEF-1FDE-9C4B-AC4513EDF99A}"/>
              </a:ext>
            </a:extLst>
          </p:cNvPr>
          <p:cNvCxnSpPr>
            <a:cxnSpLocks/>
          </p:cNvCxnSpPr>
          <p:nvPr/>
        </p:nvCxnSpPr>
        <p:spPr>
          <a:xfrm>
            <a:off x="1195881" y="1225717"/>
            <a:ext cx="0" cy="1128403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6963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137A5FA-0E34-4ADB-28CB-E845AEA205EA}"/>
              </a:ext>
            </a:extLst>
          </p:cNvPr>
          <p:cNvSpPr/>
          <p:nvPr/>
        </p:nvSpPr>
        <p:spPr>
          <a:xfrm>
            <a:off x="0" y="0"/>
            <a:ext cx="8302336" cy="6858000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38511" y="976163"/>
            <a:ext cx="5714395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4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Contents</a:t>
            </a:r>
            <a:endParaRPr lang="en-US" altLang="ko-KR" sz="44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EA8F64-71BA-40B5-8617-10246121F1F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0919" y="4870557"/>
            <a:ext cx="1839700" cy="1839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971646-2CF9-D109-A7DA-37B3D4A2A400}"/>
              </a:ext>
            </a:extLst>
          </p:cNvPr>
          <p:cNvSpPr txBox="1"/>
          <p:nvPr/>
        </p:nvSpPr>
        <p:spPr>
          <a:xfrm>
            <a:off x="838511" y="2139620"/>
            <a:ext cx="5714395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1) </a:t>
            </a:r>
            <a:r>
              <a:rPr lang="ko-KR" altLang="en-US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들어가는 말</a:t>
            </a:r>
            <a:b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b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2) </a:t>
            </a:r>
            <a:r>
              <a:rPr lang="ko-KR" altLang="en-US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적응 능력 키우기</a:t>
            </a:r>
            <a: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Plasticity</a:t>
            </a:r>
            <a:r>
              <a:rPr lang="ko-KR" altLang="en-US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조절 및 성능</a:t>
            </a:r>
            <a:b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b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3) </a:t>
            </a:r>
            <a:r>
              <a:rPr lang="ko-KR" altLang="en-US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준법 정신</a:t>
            </a:r>
            <a: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Contrained</a:t>
            </a:r>
            <a:r>
              <a:rPr lang="ko-KR" altLang="en-US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RL</a:t>
            </a:r>
            <a:r>
              <a:rPr lang="ko-KR" altLang="en-US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적용</a:t>
            </a:r>
            <a:b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b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4) </a:t>
            </a:r>
            <a:r>
              <a:rPr lang="ko-KR" altLang="en-US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확장된 능력</a:t>
            </a:r>
            <a: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Transformer </a:t>
            </a:r>
            <a:b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b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5) </a:t>
            </a:r>
            <a:r>
              <a:rPr lang="ko-KR" altLang="en-US" sz="20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성능</a:t>
            </a:r>
            <a:endParaRPr lang="en-US" altLang="ko-KR" sz="2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7309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5)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최종 모델의 압도적인 주행 시범</a:t>
            </a:r>
            <a:endParaRPr lang="ko-KR" altLang="en-US" sz="2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69C16E-3C89-44F4-F7D4-294783C8B898}"/>
              </a:ext>
            </a:extLst>
          </p:cNvPr>
          <p:cNvSpPr txBox="1"/>
          <p:nvPr/>
        </p:nvSpPr>
        <p:spPr>
          <a:xfrm>
            <a:off x="990213" y="1444676"/>
            <a:ext cx="38635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JupyterNotebook</a:t>
            </a: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통해 시현</a:t>
            </a:r>
            <a:b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b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1) Plasticity </a:t>
            </a: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적용 모델</a:t>
            </a:r>
            <a:b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2) Plasticity + Constrained </a:t>
            </a: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적용 모델</a:t>
            </a:r>
            <a:endParaRPr lang="en-US" altLang="ko-KR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44676"/>
            <a:ext cx="0" cy="1200329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1464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5)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최종 모델의 압도적인 주행 시범</a:t>
            </a:r>
            <a:endParaRPr lang="ko-KR" altLang="en-US" sz="2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69C16E-3C89-44F4-F7D4-294783C8B898}"/>
              </a:ext>
            </a:extLst>
          </p:cNvPr>
          <p:cNvSpPr txBox="1"/>
          <p:nvPr/>
        </p:nvSpPr>
        <p:spPr>
          <a:xfrm>
            <a:off x="990213" y="1444676"/>
            <a:ext cx="31325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JupyterNotebook</a:t>
            </a: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통해 시현</a:t>
            </a:r>
            <a:b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1) Plasticity </a:t>
            </a: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적용 모델</a:t>
            </a:r>
            <a:endParaRPr lang="en-US" altLang="ko-KR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endParaRPr lang="en-US" altLang="ko-KR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en-US" altLang="ko-KR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900</a:t>
            </a:r>
            <a:r>
              <a:rPr lang="ko-KR" altLang="en-US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점</a:t>
            </a:r>
            <a:endParaRPr lang="en-US" altLang="ko-KR">
              <a:highlight>
                <a:srgbClr val="FFFF00"/>
              </a:highlight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44676"/>
            <a:ext cx="0" cy="1477328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스크린샷, 그린, 다채로움, 직사각형이(가) 표시된 사진&#10;&#10;자동 생성된 설명">
            <a:extLst>
              <a:ext uri="{FF2B5EF4-FFF2-40B4-BE49-F238E27FC236}">
                <a16:creationId xmlns:a16="http://schemas.microsoft.com/office/drawing/2014/main" id="{C1DFED78-3FCD-A7B3-6816-3DF25B759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230" y="2544726"/>
            <a:ext cx="5715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000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5)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최종 모델의 압도적인 주행 시범</a:t>
            </a:r>
            <a:endParaRPr lang="ko-KR" altLang="en-US" sz="2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69C16E-3C89-44F4-F7D4-294783C8B898}"/>
              </a:ext>
            </a:extLst>
          </p:cNvPr>
          <p:cNvSpPr txBox="1"/>
          <p:nvPr/>
        </p:nvSpPr>
        <p:spPr>
          <a:xfrm>
            <a:off x="990213" y="1444676"/>
            <a:ext cx="38635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JupyterNotebook</a:t>
            </a: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통해 시현</a:t>
            </a:r>
            <a:b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2) Plasticity + Constrained </a:t>
            </a: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적용 모델</a:t>
            </a:r>
            <a:endParaRPr lang="en-US" altLang="ko-KR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b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en-US" altLang="ko-KR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876</a:t>
            </a:r>
            <a:r>
              <a:rPr lang="ko-KR" altLang="en-US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점</a:t>
            </a:r>
            <a:endParaRPr lang="en-US" altLang="ko-KR">
              <a:highlight>
                <a:srgbClr val="FFFF00"/>
              </a:highlight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44676"/>
            <a:ext cx="0" cy="1477328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그림 13" descr="스크린샷, 그린, 다채로움, 라인이(가) 표시된 사진&#10;&#10;자동 생성된 설명">
            <a:extLst>
              <a:ext uri="{FF2B5EF4-FFF2-40B4-BE49-F238E27FC236}">
                <a16:creationId xmlns:a16="http://schemas.microsoft.com/office/drawing/2014/main" id="{6047A062-D568-2412-C676-81BED2982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231" y="2502195"/>
            <a:ext cx="5715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16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개요</a:t>
            </a:r>
            <a:endParaRPr lang="ko-KR" altLang="en-US" sz="2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69C16E-3C89-44F4-F7D4-294783C8B898}"/>
              </a:ext>
            </a:extLst>
          </p:cNvPr>
          <p:cNvSpPr txBox="1"/>
          <p:nvPr/>
        </p:nvSpPr>
        <p:spPr>
          <a:xfrm>
            <a:off x="990213" y="1444676"/>
            <a:ext cx="7173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본 프로젝트는 </a:t>
            </a:r>
            <a:b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안전하며</a:t>
            </a:r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다양한 상황에 대처하는 레이싱카를 만드는 과정에 의의를 뒀습니다</a:t>
            </a:r>
            <a: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r>
              <a:rPr lang="ko-KR" altLang="en-US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endParaRPr lang="en-US" altLang="ko-KR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65942"/>
            <a:ext cx="0" cy="646331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Race Car Speed Racing PNG &amp; SVG Design For T-Shirts">
            <a:extLst>
              <a:ext uri="{FF2B5EF4-FFF2-40B4-BE49-F238E27FC236}">
                <a16:creationId xmlns:a16="http://schemas.microsoft.com/office/drawing/2014/main" id="{2B5DBEC2-A652-57C8-D4B1-131AAC3BB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008" y="2804695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설명선: 굽은 선 3">
            <a:extLst>
              <a:ext uri="{FF2B5EF4-FFF2-40B4-BE49-F238E27FC236}">
                <a16:creationId xmlns:a16="http://schemas.microsoft.com/office/drawing/2014/main" id="{ECA0DAEE-B1C5-AAA6-7A8B-B7A6438FA385}"/>
              </a:ext>
            </a:extLst>
          </p:cNvPr>
          <p:cNvSpPr/>
          <p:nvPr/>
        </p:nvSpPr>
        <p:spPr>
          <a:xfrm>
            <a:off x="8163972" y="3838353"/>
            <a:ext cx="1693880" cy="1169582"/>
          </a:xfrm>
          <a:prstGeom prst="borderCallout2">
            <a:avLst/>
          </a:prstGeom>
          <a:solidFill>
            <a:srgbClr val="004094"/>
          </a:solidFill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Transformer</a:t>
            </a:r>
            <a:b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LSTM</a:t>
            </a:r>
            <a:endParaRPr lang="ko-KR" altLang="en-US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0" name="설명선: 굽은 선 9">
            <a:extLst>
              <a:ext uri="{FF2B5EF4-FFF2-40B4-BE49-F238E27FC236}">
                <a16:creationId xmlns:a16="http://schemas.microsoft.com/office/drawing/2014/main" id="{510CFB49-0B35-B5C5-E39E-4FD0A3B7E021}"/>
              </a:ext>
            </a:extLst>
          </p:cNvPr>
          <p:cNvSpPr/>
          <p:nvPr/>
        </p:nvSpPr>
        <p:spPr>
          <a:xfrm flipH="1">
            <a:off x="1562985" y="3635743"/>
            <a:ext cx="1643557" cy="919717"/>
          </a:xfrm>
          <a:prstGeom prst="borderCallout2">
            <a:avLst/>
          </a:prstGeom>
          <a:solidFill>
            <a:srgbClr val="004094"/>
          </a:solidFill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Constrained RL</a:t>
            </a:r>
            <a:endParaRPr lang="ko-KR" altLang="en-US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2" name="설명선: 굽은 선 11">
            <a:extLst>
              <a:ext uri="{FF2B5EF4-FFF2-40B4-BE49-F238E27FC236}">
                <a16:creationId xmlns:a16="http://schemas.microsoft.com/office/drawing/2014/main" id="{8DDD9018-EB9A-51C0-96FE-D5C472CF6D86}"/>
              </a:ext>
            </a:extLst>
          </p:cNvPr>
          <p:cNvSpPr/>
          <p:nvPr/>
        </p:nvSpPr>
        <p:spPr>
          <a:xfrm>
            <a:off x="5628408" y="2804695"/>
            <a:ext cx="1643556" cy="71710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48908"/>
              <a:gd name="adj6" fmla="val -27259"/>
            </a:avLst>
          </a:prstGeom>
          <a:solidFill>
            <a:srgbClr val="004094"/>
          </a:solidFill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Plasticity</a:t>
            </a:r>
            <a:endParaRPr lang="ko-KR" altLang="en-US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8476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2)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적응 능력 키우기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Plasticity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조절 및 성능</a:t>
            </a:r>
            <a:endParaRPr lang="ko-KR" altLang="en-US" sz="2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69C16E-3C89-44F4-F7D4-294783C8B898}"/>
              </a:ext>
            </a:extLst>
          </p:cNvPr>
          <p:cNvSpPr txBox="1"/>
          <p:nvPr/>
        </p:nvSpPr>
        <p:spPr>
          <a:xfrm>
            <a:off x="990213" y="1444676"/>
            <a:ext cx="79752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가소성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(Plasticity)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이란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 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에이전트가 환경과 상호작영하며 정책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행동을 변화시키고 적응하는 능력</a:t>
            </a:r>
            <a:endParaRPr lang="en-US" altLang="ko-KR" sz="160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모델은 학습하면서 특정 환경에 특화되기 때문에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적응 능력인 가소성을 잃게 됨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참고논문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‘Sample-Efficient Multiagent Reinforcement Learning with Reset Replay’ (ICML 2024)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12777"/>
            <a:ext cx="0" cy="1077218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C3412602-6D83-BF14-5044-D2E440E21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213" y="3245010"/>
            <a:ext cx="8143154" cy="293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299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2)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적응 능력 키우기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Plasticity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조절 및 성능</a:t>
            </a:r>
            <a:endParaRPr lang="ko-KR" altLang="en-US" sz="2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69C16E-3C89-44F4-F7D4-294783C8B898}"/>
              </a:ext>
            </a:extLst>
          </p:cNvPr>
          <p:cNvSpPr txBox="1"/>
          <p:nvPr/>
        </p:nvSpPr>
        <p:spPr>
          <a:xfrm>
            <a:off x="990213" y="1444676"/>
            <a:ext cx="9251251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도입한 </a:t>
            </a:r>
            <a:r>
              <a:rPr lang="en-US" altLang="ko-KR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Method</a:t>
            </a:r>
            <a:br>
              <a:rPr lang="en-US" altLang="ko-KR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br>
              <a:rPr lang="en-US" altLang="ko-KR" sz="20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(1) Single Agent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가 병렬 환경에서 데이터를 다양하게 수집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(Replay buffer)</a:t>
            </a:r>
          </a:p>
          <a:p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(2) Replay Ratio, Tu(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훈련 주기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), Tc(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타겟 네트워크 업데이트 주기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), Tr(Shrink &amp; Perturb 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주기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 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파라미터 설정</a:t>
            </a:r>
            <a:b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(3) 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훈련을 할 때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Replay ratio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높여서 진행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Tr 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주기마다 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Shrink &amp; Perturb 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진행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br>
              <a:rPr lang="en-US" altLang="ko-KR" sz="16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endParaRPr lang="en-US" altLang="ko-KR" sz="160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참고논문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‘Sample-Efficient Multiagent Reinforcement Learning with Reset Replay’ (ICML 2024)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44676"/>
            <a:ext cx="0" cy="1877437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C316199B-CFC4-9246-F092-DBEF2D86B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213" y="3812801"/>
            <a:ext cx="4682590" cy="22086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BF69CF-12F3-F95C-3DCF-372EE9FEB848}"/>
              </a:ext>
            </a:extLst>
          </p:cNvPr>
          <p:cNvSpPr txBox="1"/>
          <p:nvPr/>
        </p:nvSpPr>
        <p:spPr>
          <a:xfrm>
            <a:off x="7199951" y="5535131"/>
            <a:ext cx="358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초기 네트워크의 일부를 주입하는 방식</a:t>
            </a:r>
          </a:p>
        </p:txBody>
      </p:sp>
      <p:sp>
        <p:nvSpPr>
          <p:cNvPr id="4" name="화살표: 왼쪽 3">
            <a:extLst>
              <a:ext uri="{FF2B5EF4-FFF2-40B4-BE49-F238E27FC236}">
                <a16:creationId xmlns:a16="http://schemas.microsoft.com/office/drawing/2014/main" id="{51AE80BB-9068-1AF5-C7E0-33593AE6CED3}"/>
              </a:ext>
            </a:extLst>
          </p:cNvPr>
          <p:cNvSpPr/>
          <p:nvPr/>
        </p:nvSpPr>
        <p:spPr>
          <a:xfrm>
            <a:off x="3508744" y="5719797"/>
            <a:ext cx="3691207" cy="45719"/>
          </a:xfrm>
          <a:prstGeom prst="leftArrow">
            <a:avLst/>
          </a:prstGeom>
          <a:solidFill>
            <a:srgbClr val="004094"/>
          </a:solidFill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5408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2)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적응 능력 키우기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Plasticity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조절 및 성능</a:t>
            </a:r>
            <a:endParaRPr lang="ko-KR" altLang="en-US" sz="2400"/>
          </a:p>
        </p:txBody>
      </p:sp>
      <p:pic>
        <p:nvPicPr>
          <p:cNvPr id="3" name="Picture 2" descr="Race Car Speed Racing PNG &amp; SVG Design For T-Shirts">
            <a:extLst>
              <a:ext uri="{FF2B5EF4-FFF2-40B4-BE49-F238E27FC236}">
                <a16:creationId xmlns:a16="http://schemas.microsoft.com/office/drawing/2014/main" id="{66840611-895A-FFBA-99A2-57D725AF8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47" y="1586503"/>
            <a:ext cx="1289604" cy="1289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Race Car Speed Racing PNG &amp; SVG Design For T-Shirts">
            <a:extLst>
              <a:ext uri="{FF2B5EF4-FFF2-40B4-BE49-F238E27FC236}">
                <a16:creationId xmlns:a16="http://schemas.microsoft.com/office/drawing/2014/main" id="{768F6FFF-025D-5FDB-DF45-45678F9B7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47" y="2231305"/>
            <a:ext cx="1289604" cy="1289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Race Car Speed Racing PNG &amp; SVG Design For T-Shirts">
            <a:extLst>
              <a:ext uri="{FF2B5EF4-FFF2-40B4-BE49-F238E27FC236}">
                <a16:creationId xmlns:a16="http://schemas.microsoft.com/office/drawing/2014/main" id="{F2C8155A-CB7F-AACC-3989-6630486438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47" y="3522921"/>
            <a:ext cx="1289604" cy="1289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Race Car Speed Racing PNG &amp; SVG Design For T-Shirts">
            <a:extLst>
              <a:ext uri="{FF2B5EF4-FFF2-40B4-BE49-F238E27FC236}">
                <a16:creationId xmlns:a16="http://schemas.microsoft.com/office/drawing/2014/main" id="{D0AD7F13-9726-C946-DFF6-81E897127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47" y="2876107"/>
            <a:ext cx="1289604" cy="1289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C8F1DC6-8725-085D-A1CC-7FEE46E5A40D}"/>
              </a:ext>
            </a:extLst>
          </p:cNvPr>
          <p:cNvSpPr/>
          <p:nvPr/>
        </p:nvSpPr>
        <p:spPr>
          <a:xfrm>
            <a:off x="3190008" y="2753833"/>
            <a:ext cx="1413890" cy="978195"/>
          </a:xfrm>
          <a:prstGeom prst="roundRect">
            <a:avLst/>
          </a:prstGeom>
          <a:solidFill>
            <a:srgbClr val="004094"/>
          </a:solidFill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Replay</a:t>
            </a:r>
            <a:b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Buffer</a:t>
            </a:r>
            <a:endParaRPr lang="ko-KR" altLang="en-US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0360C9F-4EAA-568D-DA25-325EFABAFC95}"/>
              </a:ext>
            </a:extLst>
          </p:cNvPr>
          <p:cNvCxnSpPr>
            <a:stCxn id="3" idx="3"/>
            <a:endCxn id="12" idx="1"/>
          </p:cNvCxnSpPr>
          <p:nvPr/>
        </p:nvCxnSpPr>
        <p:spPr>
          <a:xfrm>
            <a:off x="2041451" y="2231305"/>
            <a:ext cx="1148557" cy="1011626"/>
          </a:xfrm>
          <a:prstGeom prst="straightConnector1">
            <a:avLst/>
          </a:prstGeom>
          <a:ln>
            <a:solidFill>
              <a:srgbClr val="00409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55941E2-0377-2173-9F3F-471233C773E9}"/>
              </a:ext>
            </a:extLst>
          </p:cNvPr>
          <p:cNvCxnSpPr>
            <a:stCxn id="4" idx="3"/>
            <a:endCxn id="12" idx="1"/>
          </p:cNvCxnSpPr>
          <p:nvPr/>
        </p:nvCxnSpPr>
        <p:spPr>
          <a:xfrm>
            <a:off x="2041451" y="2876107"/>
            <a:ext cx="1148557" cy="366824"/>
          </a:xfrm>
          <a:prstGeom prst="straightConnector1">
            <a:avLst/>
          </a:prstGeom>
          <a:ln>
            <a:solidFill>
              <a:srgbClr val="00409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449286D-6D21-367C-BCFB-9B78C867C066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2041451" y="3242931"/>
            <a:ext cx="1148557" cy="277978"/>
          </a:xfrm>
          <a:prstGeom prst="straightConnector1">
            <a:avLst/>
          </a:prstGeom>
          <a:ln>
            <a:solidFill>
              <a:srgbClr val="00409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146701B-8DB2-DBB6-8B88-065CA6C614AE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 flipV="1">
            <a:off x="2041451" y="3242931"/>
            <a:ext cx="1148557" cy="924792"/>
          </a:xfrm>
          <a:prstGeom prst="straightConnector1">
            <a:avLst/>
          </a:prstGeom>
          <a:ln>
            <a:solidFill>
              <a:srgbClr val="00409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" descr="Race Car Speed Racing PNG &amp; SVG Design For T-Shirts">
            <a:extLst>
              <a:ext uri="{FF2B5EF4-FFF2-40B4-BE49-F238E27FC236}">
                <a16:creationId xmlns:a16="http://schemas.microsoft.com/office/drawing/2014/main" id="{4040FFE9-178F-4709-DC57-FC5831116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47" y="4810513"/>
            <a:ext cx="1289604" cy="12896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02F9ADA-1A2F-EF44-6DE5-0F9D6EF7CBEC}"/>
              </a:ext>
            </a:extLst>
          </p:cNvPr>
          <p:cNvSpPr txBox="1"/>
          <p:nvPr/>
        </p:nvSpPr>
        <p:spPr>
          <a:xfrm>
            <a:off x="647053" y="6180324"/>
            <a:ext cx="14991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초기 네트워크</a:t>
            </a:r>
            <a:endParaRPr lang="ko-KR" altLang="en-US"/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8C5666E7-B1CF-1E1E-EEC0-A62B5ED5C673}"/>
              </a:ext>
            </a:extLst>
          </p:cNvPr>
          <p:cNvCxnSpPr>
            <a:stCxn id="12" idx="3"/>
          </p:cNvCxnSpPr>
          <p:nvPr/>
        </p:nvCxnSpPr>
        <p:spPr>
          <a:xfrm>
            <a:off x="4603898" y="3242931"/>
            <a:ext cx="5390707" cy="2690036"/>
          </a:xfrm>
          <a:prstGeom prst="bentConnector3">
            <a:avLst/>
          </a:prstGeom>
          <a:ln w="57150">
            <a:solidFill>
              <a:srgbClr val="00409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4DB3B95-90E8-4647-7D95-FDE96F2F8261}"/>
              </a:ext>
            </a:extLst>
          </p:cNvPr>
          <p:cNvSpPr txBox="1"/>
          <p:nvPr/>
        </p:nvSpPr>
        <p:spPr>
          <a:xfrm>
            <a:off x="9994605" y="5730785"/>
            <a:ext cx="14991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Complete</a:t>
            </a:r>
            <a:endParaRPr lang="ko-KR" altLang="en-US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DF344412-5AAF-0913-A108-B47DB52E02E6}"/>
              </a:ext>
            </a:extLst>
          </p:cNvPr>
          <p:cNvSpPr/>
          <p:nvPr/>
        </p:nvSpPr>
        <p:spPr>
          <a:xfrm>
            <a:off x="5389055" y="2753833"/>
            <a:ext cx="1413890" cy="978195"/>
          </a:xfrm>
          <a:prstGeom prst="roundRect">
            <a:avLst/>
          </a:prstGeom>
          <a:solidFill>
            <a:srgbClr val="004094"/>
          </a:solidFill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Train</a:t>
            </a:r>
            <a:endParaRPr lang="ko-KR" altLang="en-US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711D51F0-8DC7-2158-E0E2-2278FC845D94}"/>
              </a:ext>
            </a:extLst>
          </p:cNvPr>
          <p:cNvSpPr/>
          <p:nvPr/>
        </p:nvSpPr>
        <p:spPr>
          <a:xfrm>
            <a:off x="6592306" y="3854302"/>
            <a:ext cx="1413890" cy="978195"/>
          </a:xfrm>
          <a:prstGeom prst="roundRect">
            <a:avLst/>
          </a:prstGeom>
          <a:solidFill>
            <a:srgbClr val="004094"/>
          </a:solidFill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Update Target Network</a:t>
            </a:r>
            <a:endParaRPr lang="ko-KR" altLang="en-US" sz="160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C3CDD879-771A-F5CF-3327-746DEF917988}"/>
              </a:ext>
            </a:extLst>
          </p:cNvPr>
          <p:cNvSpPr/>
          <p:nvPr/>
        </p:nvSpPr>
        <p:spPr>
          <a:xfrm>
            <a:off x="7547463" y="5426353"/>
            <a:ext cx="1413890" cy="978195"/>
          </a:xfrm>
          <a:prstGeom prst="roundRect">
            <a:avLst/>
          </a:prstGeom>
          <a:solidFill>
            <a:srgbClr val="004094"/>
          </a:solidFill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Shrink</a:t>
            </a:r>
            <a:b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&amp;Perturb</a:t>
            </a:r>
            <a:endParaRPr lang="ko-KR" altLang="en-US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F562D312-62DD-E1F3-B1C4-641217ECAA87}"/>
              </a:ext>
            </a:extLst>
          </p:cNvPr>
          <p:cNvCxnSpPr/>
          <p:nvPr/>
        </p:nvCxnSpPr>
        <p:spPr>
          <a:xfrm flipV="1">
            <a:off x="9494874" y="1743740"/>
            <a:ext cx="0" cy="4189227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0F3810EC-C2A1-42A6-09A7-393F5BC23C56}"/>
              </a:ext>
            </a:extLst>
          </p:cNvPr>
          <p:cNvCxnSpPr>
            <a:cxnSpLocks/>
          </p:cNvCxnSpPr>
          <p:nvPr/>
        </p:nvCxnSpPr>
        <p:spPr>
          <a:xfrm>
            <a:off x="3988157" y="1743740"/>
            <a:ext cx="5527983" cy="0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983C1F9E-448F-3FC7-8427-C74FB4131470}"/>
              </a:ext>
            </a:extLst>
          </p:cNvPr>
          <p:cNvCxnSpPr/>
          <p:nvPr/>
        </p:nvCxnSpPr>
        <p:spPr>
          <a:xfrm>
            <a:off x="3998790" y="1722474"/>
            <a:ext cx="0" cy="1010093"/>
          </a:xfrm>
          <a:prstGeom prst="straightConnector1">
            <a:avLst/>
          </a:prstGeom>
          <a:ln w="57150">
            <a:solidFill>
              <a:srgbClr val="00409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022A19A-E08D-04CE-1901-FF3F2C2D9C62}"/>
              </a:ext>
            </a:extLst>
          </p:cNvPr>
          <p:cNvCxnSpPr>
            <a:stCxn id="21" idx="3"/>
          </p:cNvCxnSpPr>
          <p:nvPr/>
        </p:nvCxnSpPr>
        <p:spPr>
          <a:xfrm>
            <a:off x="2041451" y="5455315"/>
            <a:ext cx="5506012" cy="644802"/>
          </a:xfrm>
          <a:prstGeom prst="straightConnector1">
            <a:avLst/>
          </a:prstGeom>
          <a:ln>
            <a:solidFill>
              <a:srgbClr val="00409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F90DFF6A-C1B4-C9D1-9575-975B6676E29A}"/>
              </a:ext>
            </a:extLst>
          </p:cNvPr>
          <p:cNvSpPr/>
          <p:nvPr/>
        </p:nvSpPr>
        <p:spPr>
          <a:xfrm>
            <a:off x="3896953" y="5533510"/>
            <a:ext cx="1492102" cy="399457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일부 주입</a:t>
            </a:r>
          </a:p>
        </p:txBody>
      </p:sp>
    </p:spTree>
    <p:extLst>
      <p:ext uri="{BB962C8B-B14F-4D97-AF65-F5344CB8AC3E}">
        <p14:creationId xmlns:p14="http://schemas.microsoft.com/office/powerpoint/2010/main" val="266099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2)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적응 능력 키우기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Plasticity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조절 및 성능</a:t>
            </a:r>
            <a:endParaRPr lang="ko-KR" altLang="en-US" sz="240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097573B-4D42-77A9-9BBF-D6B09CC2C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288" y="1149475"/>
            <a:ext cx="2674256" cy="150564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BF09562-2D6F-2D64-0EB3-37CD33E35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7661" y="1902297"/>
            <a:ext cx="3296110" cy="3829584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1C92916-9420-DDD3-A790-3335DFA32C45}"/>
              </a:ext>
            </a:extLst>
          </p:cNvPr>
          <p:cNvCxnSpPr/>
          <p:nvPr/>
        </p:nvCxnSpPr>
        <p:spPr>
          <a:xfrm>
            <a:off x="6826103" y="3817089"/>
            <a:ext cx="1031358" cy="0"/>
          </a:xfrm>
          <a:prstGeom prst="straightConnector1">
            <a:avLst/>
          </a:prstGeom>
          <a:ln w="38100">
            <a:solidFill>
              <a:srgbClr val="00409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01A13C5B-D87E-6696-2398-2891DAABF5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288" y="2833814"/>
            <a:ext cx="5817163" cy="372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25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준법 정신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Contrained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RL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적용</a:t>
            </a:r>
            <a:endParaRPr lang="ko-KR" altLang="en-US" sz="240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44676"/>
            <a:ext cx="0" cy="1128403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9407D58-CD12-F84A-9009-A77311964FDD}"/>
              </a:ext>
            </a:extLst>
          </p:cNvPr>
          <p:cNvSpPr txBox="1"/>
          <p:nvPr/>
        </p:nvSpPr>
        <p:spPr>
          <a:xfrm>
            <a:off x="862622" y="1444676"/>
            <a:ext cx="83487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다양한 선택지를 주지만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최소한의 제약 사항을 지키도록 학습할 수 있지 않을까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  <a:b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최고 속도를 제한하고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도로를 벗어나지 않는 준법 정신있는 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Constrained Reinforcement Learning</a:t>
            </a:r>
          </a:p>
          <a:p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참고논문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‘Constrained Reinforcement Learning Has Zero Duality Gap’ (NeurIPS 2019)</a:t>
            </a:r>
          </a:p>
        </p:txBody>
      </p:sp>
      <p:pic>
        <p:nvPicPr>
          <p:cNvPr id="10" name="Picture 2" descr="Race Car Speed Racing PNG &amp; SVG Design For T-Shirts">
            <a:extLst>
              <a:ext uri="{FF2B5EF4-FFF2-40B4-BE49-F238E27FC236}">
                <a16:creationId xmlns:a16="http://schemas.microsoft.com/office/drawing/2014/main" id="{1A4C5C3E-252C-CE81-F63D-774E7C102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" y="2921234"/>
            <a:ext cx="1706652" cy="170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0D90716C-6A35-486D-6368-DB28861AF997}"/>
              </a:ext>
            </a:extLst>
          </p:cNvPr>
          <p:cNvSpPr/>
          <p:nvPr/>
        </p:nvSpPr>
        <p:spPr>
          <a:xfrm>
            <a:off x="2509284" y="3136605"/>
            <a:ext cx="9346018" cy="2987748"/>
          </a:xfrm>
          <a:custGeom>
            <a:avLst/>
            <a:gdLst>
              <a:gd name="connsiteX0" fmla="*/ 0 w 9346018"/>
              <a:gd name="connsiteY0" fmla="*/ 425302 h 2987748"/>
              <a:gd name="connsiteX1" fmla="*/ 425302 w 9346018"/>
              <a:gd name="connsiteY1" fmla="*/ 404037 h 2987748"/>
              <a:gd name="connsiteX2" fmla="*/ 733646 w 9346018"/>
              <a:gd name="connsiteY2" fmla="*/ 372139 h 2987748"/>
              <a:gd name="connsiteX3" fmla="*/ 1424763 w 9346018"/>
              <a:gd name="connsiteY3" fmla="*/ 318976 h 2987748"/>
              <a:gd name="connsiteX4" fmla="*/ 1679944 w 9346018"/>
              <a:gd name="connsiteY4" fmla="*/ 308344 h 2987748"/>
              <a:gd name="connsiteX5" fmla="*/ 3423683 w 9346018"/>
              <a:gd name="connsiteY5" fmla="*/ 255181 h 2987748"/>
              <a:gd name="connsiteX6" fmla="*/ 3466214 w 9346018"/>
              <a:gd name="connsiteY6" fmla="*/ 223283 h 2987748"/>
              <a:gd name="connsiteX7" fmla="*/ 3519376 w 9346018"/>
              <a:gd name="connsiteY7" fmla="*/ 212651 h 2987748"/>
              <a:gd name="connsiteX8" fmla="*/ 3732028 w 9346018"/>
              <a:gd name="connsiteY8" fmla="*/ 180753 h 2987748"/>
              <a:gd name="connsiteX9" fmla="*/ 4061637 w 9346018"/>
              <a:gd name="connsiteY9" fmla="*/ 148855 h 2987748"/>
              <a:gd name="connsiteX10" fmla="*/ 4338083 w 9346018"/>
              <a:gd name="connsiteY10" fmla="*/ 85060 h 2987748"/>
              <a:gd name="connsiteX11" fmla="*/ 4657060 w 9346018"/>
              <a:gd name="connsiteY11" fmla="*/ 74428 h 2987748"/>
              <a:gd name="connsiteX12" fmla="*/ 5443869 w 9346018"/>
              <a:gd name="connsiteY12" fmla="*/ 42530 h 2987748"/>
              <a:gd name="connsiteX13" fmla="*/ 5901069 w 9346018"/>
              <a:gd name="connsiteY13" fmla="*/ 0 h 2987748"/>
              <a:gd name="connsiteX14" fmla="*/ 6464595 w 9346018"/>
              <a:gd name="connsiteY14" fmla="*/ 21265 h 2987748"/>
              <a:gd name="connsiteX15" fmla="*/ 6687879 w 9346018"/>
              <a:gd name="connsiteY15" fmla="*/ 31897 h 2987748"/>
              <a:gd name="connsiteX16" fmla="*/ 7017488 w 9346018"/>
              <a:gd name="connsiteY16" fmla="*/ 95693 h 2987748"/>
              <a:gd name="connsiteX17" fmla="*/ 7123814 w 9346018"/>
              <a:gd name="connsiteY17" fmla="*/ 265814 h 2987748"/>
              <a:gd name="connsiteX18" fmla="*/ 7208874 w 9346018"/>
              <a:gd name="connsiteY18" fmla="*/ 404037 h 2987748"/>
              <a:gd name="connsiteX19" fmla="*/ 7283302 w 9346018"/>
              <a:gd name="connsiteY19" fmla="*/ 659218 h 2987748"/>
              <a:gd name="connsiteX20" fmla="*/ 7336465 w 9346018"/>
              <a:gd name="connsiteY20" fmla="*/ 850604 h 2987748"/>
              <a:gd name="connsiteX21" fmla="*/ 7283302 w 9346018"/>
              <a:gd name="connsiteY21" fmla="*/ 1254642 h 2987748"/>
              <a:gd name="connsiteX22" fmla="*/ 6921795 w 9346018"/>
              <a:gd name="connsiteY22" fmla="*/ 1520455 h 2987748"/>
              <a:gd name="connsiteX23" fmla="*/ 6071190 w 9346018"/>
              <a:gd name="connsiteY23" fmla="*/ 1765004 h 2987748"/>
              <a:gd name="connsiteX24" fmla="*/ 5869172 w 9346018"/>
              <a:gd name="connsiteY24" fmla="*/ 1807535 h 2987748"/>
              <a:gd name="connsiteX25" fmla="*/ 5539563 w 9346018"/>
              <a:gd name="connsiteY25" fmla="*/ 1850065 h 2987748"/>
              <a:gd name="connsiteX26" fmla="*/ 5199321 w 9346018"/>
              <a:gd name="connsiteY26" fmla="*/ 1945758 h 2987748"/>
              <a:gd name="connsiteX27" fmla="*/ 4901609 w 9346018"/>
              <a:gd name="connsiteY27" fmla="*/ 1998921 h 2987748"/>
              <a:gd name="connsiteX28" fmla="*/ 4582632 w 9346018"/>
              <a:gd name="connsiteY28" fmla="*/ 2094614 h 2987748"/>
              <a:gd name="connsiteX29" fmla="*/ 4316818 w 9346018"/>
              <a:gd name="connsiteY29" fmla="*/ 2158409 h 2987748"/>
              <a:gd name="connsiteX30" fmla="*/ 4072269 w 9346018"/>
              <a:gd name="connsiteY30" fmla="*/ 2264735 h 2987748"/>
              <a:gd name="connsiteX31" fmla="*/ 3880883 w 9346018"/>
              <a:gd name="connsiteY31" fmla="*/ 2339162 h 2987748"/>
              <a:gd name="connsiteX32" fmla="*/ 3785190 w 9346018"/>
              <a:gd name="connsiteY32" fmla="*/ 2413590 h 2987748"/>
              <a:gd name="connsiteX33" fmla="*/ 3753293 w 9346018"/>
              <a:gd name="connsiteY33" fmla="*/ 2445488 h 2987748"/>
              <a:gd name="connsiteX34" fmla="*/ 3742660 w 9346018"/>
              <a:gd name="connsiteY34" fmla="*/ 2498651 h 2987748"/>
              <a:gd name="connsiteX35" fmla="*/ 3817088 w 9346018"/>
              <a:gd name="connsiteY35" fmla="*/ 2679404 h 2987748"/>
              <a:gd name="connsiteX36" fmla="*/ 4104167 w 9346018"/>
              <a:gd name="connsiteY36" fmla="*/ 2849525 h 2987748"/>
              <a:gd name="connsiteX37" fmla="*/ 4561367 w 9346018"/>
              <a:gd name="connsiteY37" fmla="*/ 2945218 h 2987748"/>
              <a:gd name="connsiteX38" fmla="*/ 4795283 w 9346018"/>
              <a:gd name="connsiteY38" fmla="*/ 2955851 h 2987748"/>
              <a:gd name="connsiteX39" fmla="*/ 5135525 w 9346018"/>
              <a:gd name="connsiteY39" fmla="*/ 2987748 h 2987748"/>
              <a:gd name="connsiteX40" fmla="*/ 6166883 w 9346018"/>
              <a:gd name="connsiteY40" fmla="*/ 2977116 h 2987748"/>
              <a:gd name="connsiteX41" fmla="*/ 6368902 w 9346018"/>
              <a:gd name="connsiteY41" fmla="*/ 2966483 h 2987748"/>
              <a:gd name="connsiteX42" fmla="*/ 6645349 w 9346018"/>
              <a:gd name="connsiteY42" fmla="*/ 2955851 h 2987748"/>
              <a:gd name="connsiteX43" fmla="*/ 7198242 w 9346018"/>
              <a:gd name="connsiteY43" fmla="*/ 2902688 h 2987748"/>
              <a:gd name="connsiteX44" fmla="*/ 8218967 w 9346018"/>
              <a:gd name="connsiteY44" fmla="*/ 2870790 h 2987748"/>
              <a:gd name="connsiteX45" fmla="*/ 8346558 w 9346018"/>
              <a:gd name="connsiteY45" fmla="*/ 2849525 h 2987748"/>
              <a:gd name="connsiteX46" fmla="*/ 8463516 w 9346018"/>
              <a:gd name="connsiteY46" fmla="*/ 2806995 h 2987748"/>
              <a:gd name="connsiteX47" fmla="*/ 8676167 w 9346018"/>
              <a:gd name="connsiteY47" fmla="*/ 2785730 h 2987748"/>
              <a:gd name="connsiteX48" fmla="*/ 9346018 w 9346018"/>
              <a:gd name="connsiteY48" fmla="*/ 2775097 h 298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9346018" h="2987748">
                <a:moveTo>
                  <a:pt x="0" y="425302"/>
                </a:moveTo>
                <a:lnTo>
                  <a:pt x="425302" y="404037"/>
                </a:lnTo>
                <a:cubicBezTo>
                  <a:pt x="622203" y="392677"/>
                  <a:pt x="497923" y="392262"/>
                  <a:pt x="733646" y="372139"/>
                </a:cubicBezTo>
                <a:lnTo>
                  <a:pt x="1424763" y="318976"/>
                </a:lnTo>
                <a:cubicBezTo>
                  <a:pt x="1509704" y="313250"/>
                  <a:pt x="1594853" y="311060"/>
                  <a:pt x="1679944" y="308344"/>
                </a:cubicBezTo>
                <a:lnTo>
                  <a:pt x="3423683" y="255181"/>
                </a:lnTo>
                <a:cubicBezTo>
                  <a:pt x="3437860" y="244548"/>
                  <a:pt x="3450020" y="230480"/>
                  <a:pt x="3466214" y="223283"/>
                </a:cubicBezTo>
                <a:cubicBezTo>
                  <a:pt x="3482728" y="215943"/>
                  <a:pt x="3501596" y="215884"/>
                  <a:pt x="3519376" y="212651"/>
                </a:cubicBezTo>
                <a:cubicBezTo>
                  <a:pt x="3575490" y="202449"/>
                  <a:pt x="3694636" y="184908"/>
                  <a:pt x="3732028" y="180753"/>
                </a:cubicBezTo>
                <a:cubicBezTo>
                  <a:pt x="3841736" y="168563"/>
                  <a:pt x="3951767" y="159488"/>
                  <a:pt x="4061637" y="148855"/>
                </a:cubicBezTo>
                <a:cubicBezTo>
                  <a:pt x="4153786" y="127590"/>
                  <a:pt x="4244243" y="96790"/>
                  <a:pt x="4338083" y="85060"/>
                </a:cubicBezTo>
                <a:cubicBezTo>
                  <a:pt x="4443646" y="71865"/>
                  <a:pt x="4550828" y="80119"/>
                  <a:pt x="4657060" y="74428"/>
                </a:cubicBezTo>
                <a:cubicBezTo>
                  <a:pt x="5421383" y="33482"/>
                  <a:pt x="4255229" y="67292"/>
                  <a:pt x="5443869" y="42530"/>
                </a:cubicBezTo>
                <a:cubicBezTo>
                  <a:pt x="5795078" y="17444"/>
                  <a:pt x="5642964" y="34414"/>
                  <a:pt x="5901069" y="0"/>
                </a:cubicBezTo>
                <a:lnTo>
                  <a:pt x="6464595" y="21265"/>
                </a:lnTo>
                <a:cubicBezTo>
                  <a:pt x="6539046" y="24283"/>
                  <a:pt x="6613736" y="24483"/>
                  <a:pt x="6687879" y="31897"/>
                </a:cubicBezTo>
                <a:cubicBezTo>
                  <a:pt x="6838512" y="46960"/>
                  <a:pt x="6884648" y="62483"/>
                  <a:pt x="7017488" y="95693"/>
                </a:cubicBezTo>
                <a:cubicBezTo>
                  <a:pt x="7079599" y="219913"/>
                  <a:pt x="7015981" y="100470"/>
                  <a:pt x="7123814" y="265814"/>
                </a:cubicBezTo>
                <a:cubicBezTo>
                  <a:pt x="7153367" y="311128"/>
                  <a:pt x="7180521" y="357963"/>
                  <a:pt x="7208874" y="404037"/>
                </a:cubicBezTo>
                <a:cubicBezTo>
                  <a:pt x="7233683" y="489097"/>
                  <a:pt x="7258960" y="574023"/>
                  <a:pt x="7283302" y="659218"/>
                </a:cubicBezTo>
                <a:cubicBezTo>
                  <a:pt x="7301492" y="722881"/>
                  <a:pt x="7336465" y="850604"/>
                  <a:pt x="7336465" y="850604"/>
                </a:cubicBezTo>
                <a:cubicBezTo>
                  <a:pt x="7347659" y="1007331"/>
                  <a:pt x="7369181" y="1091472"/>
                  <a:pt x="7283302" y="1254642"/>
                </a:cubicBezTo>
                <a:cubicBezTo>
                  <a:pt x="7224849" y="1365703"/>
                  <a:pt x="7025762" y="1479198"/>
                  <a:pt x="6921795" y="1520455"/>
                </a:cubicBezTo>
                <a:cubicBezTo>
                  <a:pt x="6633527" y="1634847"/>
                  <a:pt x="6370020" y="1695632"/>
                  <a:pt x="6071190" y="1765004"/>
                </a:cubicBezTo>
                <a:cubicBezTo>
                  <a:pt x="6004157" y="1780565"/>
                  <a:pt x="5937123" y="1796663"/>
                  <a:pt x="5869172" y="1807535"/>
                </a:cubicBezTo>
                <a:cubicBezTo>
                  <a:pt x="5759783" y="1825037"/>
                  <a:pt x="5539563" y="1850065"/>
                  <a:pt x="5539563" y="1850065"/>
                </a:cubicBezTo>
                <a:cubicBezTo>
                  <a:pt x="5381177" y="1907659"/>
                  <a:pt x="5406754" y="1903424"/>
                  <a:pt x="5199321" y="1945758"/>
                </a:cubicBezTo>
                <a:cubicBezTo>
                  <a:pt x="5100550" y="1965915"/>
                  <a:pt x="4999602" y="1975268"/>
                  <a:pt x="4901609" y="1998921"/>
                </a:cubicBezTo>
                <a:cubicBezTo>
                  <a:pt x="4793701" y="2024968"/>
                  <a:pt x="4689728" y="2065406"/>
                  <a:pt x="4582632" y="2094614"/>
                </a:cubicBezTo>
                <a:cubicBezTo>
                  <a:pt x="4494722" y="2118589"/>
                  <a:pt x="4403263" y="2129594"/>
                  <a:pt x="4316818" y="2158409"/>
                </a:cubicBezTo>
                <a:cubicBezTo>
                  <a:pt x="4232492" y="2186518"/>
                  <a:pt x="4154378" y="2230690"/>
                  <a:pt x="4072269" y="2264735"/>
                </a:cubicBezTo>
                <a:cubicBezTo>
                  <a:pt x="4009039" y="2290952"/>
                  <a:pt x="3944678" y="2314353"/>
                  <a:pt x="3880883" y="2339162"/>
                </a:cubicBezTo>
                <a:cubicBezTo>
                  <a:pt x="3848985" y="2363971"/>
                  <a:pt x="3816234" y="2387720"/>
                  <a:pt x="3785190" y="2413590"/>
                </a:cubicBezTo>
                <a:cubicBezTo>
                  <a:pt x="3773639" y="2423216"/>
                  <a:pt x="3760018" y="2432039"/>
                  <a:pt x="3753293" y="2445488"/>
                </a:cubicBezTo>
                <a:cubicBezTo>
                  <a:pt x="3745211" y="2461652"/>
                  <a:pt x="3746204" y="2480930"/>
                  <a:pt x="3742660" y="2498651"/>
                </a:cubicBezTo>
                <a:cubicBezTo>
                  <a:pt x="3767469" y="2558902"/>
                  <a:pt x="3779425" y="2626233"/>
                  <a:pt x="3817088" y="2679404"/>
                </a:cubicBezTo>
                <a:cubicBezTo>
                  <a:pt x="3847101" y="2721775"/>
                  <a:pt x="4093444" y="2845712"/>
                  <a:pt x="4104167" y="2849525"/>
                </a:cubicBezTo>
                <a:cubicBezTo>
                  <a:pt x="4224688" y="2892377"/>
                  <a:pt x="4420670" y="2933810"/>
                  <a:pt x="4561367" y="2945218"/>
                </a:cubicBezTo>
                <a:cubicBezTo>
                  <a:pt x="4639164" y="2951526"/>
                  <a:pt x="4717311" y="2952307"/>
                  <a:pt x="4795283" y="2955851"/>
                </a:cubicBezTo>
                <a:cubicBezTo>
                  <a:pt x="4908697" y="2966483"/>
                  <a:pt x="5021627" y="2985982"/>
                  <a:pt x="5135525" y="2987748"/>
                </a:cubicBezTo>
                <a:lnTo>
                  <a:pt x="6166883" y="2977116"/>
                </a:lnTo>
                <a:cubicBezTo>
                  <a:pt x="6234306" y="2975954"/>
                  <a:pt x="6301536" y="2969477"/>
                  <a:pt x="6368902" y="2966483"/>
                </a:cubicBezTo>
                <a:lnTo>
                  <a:pt x="6645349" y="2955851"/>
                </a:lnTo>
                <a:cubicBezTo>
                  <a:pt x="6834746" y="2933997"/>
                  <a:pt x="7007515" y="2910505"/>
                  <a:pt x="7198242" y="2902688"/>
                </a:cubicBezTo>
                <a:lnTo>
                  <a:pt x="8218967" y="2870790"/>
                </a:lnTo>
                <a:cubicBezTo>
                  <a:pt x="8261497" y="2863702"/>
                  <a:pt x="8304837" y="2860409"/>
                  <a:pt x="8346558" y="2849525"/>
                </a:cubicBezTo>
                <a:cubicBezTo>
                  <a:pt x="8386698" y="2839054"/>
                  <a:pt x="8422788" y="2814878"/>
                  <a:pt x="8463516" y="2806995"/>
                </a:cubicBezTo>
                <a:cubicBezTo>
                  <a:pt x="8533455" y="2793458"/>
                  <a:pt x="8605335" y="2793319"/>
                  <a:pt x="8676167" y="2785730"/>
                </a:cubicBezTo>
                <a:cubicBezTo>
                  <a:pt x="9001075" y="2750918"/>
                  <a:pt x="8415964" y="2775097"/>
                  <a:pt x="9346018" y="2775097"/>
                </a:cubicBezTo>
              </a:path>
            </a:pathLst>
          </a:custGeom>
          <a:noFill/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9CDACB84-8685-15FE-FC91-3F0E0A695655}"/>
              </a:ext>
            </a:extLst>
          </p:cNvPr>
          <p:cNvSpPr/>
          <p:nvPr/>
        </p:nvSpPr>
        <p:spPr>
          <a:xfrm>
            <a:off x="2498651" y="3698659"/>
            <a:ext cx="9335386" cy="3031750"/>
          </a:xfrm>
          <a:custGeom>
            <a:avLst/>
            <a:gdLst>
              <a:gd name="connsiteX0" fmla="*/ 0 w 9335386"/>
              <a:gd name="connsiteY0" fmla="*/ 373611 h 3031750"/>
              <a:gd name="connsiteX1" fmla="*/ 723014 w 9335386"/>
              <a:gd name="connsiteY1" fmla="*/ 352346 h 3031750"/>
              <a:gd name="connsiteX2" fmla="*/ 786809 w 9335386"/>
              <a:gd name="connsiteY2" fmla="*/ 331081 h 3031750"/>
              <a:gd name="connsiteX3" fmla="*/ 1010093 w 9335386"/>
              <a:gd name="connsiteY3" fmla="*/ 299183 h 3031750"/>
              <a:gd name="connsiteX4" fmla="*/ 1095154 w 9335386"/>
              <a:gd name="connsiteY4" fmla="*/ 288550 h 3031750"/>
              <a:gd name="connsiteX5" fmla="*/ 1722475 w 9335386"/>
              <a:gd name="connsiteY5" fmla="*/ 256653 h 3031750"/>
              <a:gd name="connsiteX6" fmla="*/ 1828800 w 9335386"/>
              <a:gd name="connsiteY6" fmla="*/ 246020 h 3031750"/>
              <a:gd name="connsiteX7" fmla="*/ 2775098 w 9335386"/>
              <a:gd name="connsiteY7" fmla="*/ 224755 h 3031750"/>
              <a:gd name="connsiteX8" fmla="*/ 3455582 w 9335386"/>
              <a:gd name="connsiteY8" fmla="*/ 129062 h 3031750"/>
              <a:gd name="connsiteX9" fmla="*/ 3561907 w 9335386"/>
              <a:gd name="connsiteY9" fmla="*/ 118429 h 3031750"/>
              <a:gd name="connsiteX10" fmla="*/ 3806456 w 9335386"/>
              <a:gd name="connsiteY10" fmla="*/ 97164 h 3031750"/>
              <a:gd name="connsiteX11" fmla="*/ 4019107 w 9335386"/>
              <a:gd name="connsiteY11" fmla="*/ 65267 h 3031750"/>
              <a:gd name="connsiteX12" fmla="*/ 4880344 w 9335386"/>
              <a:gd name="connsiteY12" fmla="*/ 86532 h 3031750"/>
              <a:gd name="connsiteX13" fmla="*/ 5890437 w 9335386"/>
              <a:gd name="connsiteY13" fmla="*/ 44001 h 3031750"/>
              <a:gd name="connsiteX14" fmla="*/ 5996763 w 9335386"/>
              <a:gd name="connsiteY14" fmla="*/ 12104 h 3031750"/>
              <a:gd name="connsiteX15" fmla="*/ 6709144 w 9335386"/>
              <a:gd name="connsiteY15" fmla="*/ 22736 h 3031750"/>
              <a:gd name="connsiteX16" fmla="*/ 6751675 w 9335386"/>
              <a:gd name="connsiteY16" fmla="*/ 86532 h 3031750"/>
              <a:gd name="connsiteX17" fmla="*/ 6783572 w 9335386"/>
              <a:gd name="connsiteY17" fmla="*/ 129062 h 3031750"/>
              <a:gd name="connsiteX18" fmla="*/ 6794205 w 9335386"/>
              <a:gd name="connsiteY18" fmla="*/ 192857 h 3031750"/>
              <a:gd name="connsiteX19" fmla="*/ 6592186 w 9335386"/>
              <a:gd name="connsiteY19" fmla="*/ 394876 h 3031750"/>
              <a:gd name="connsiteX20" fmla="*/ 6507126 w 9335386"/>
              <a:gd name="connsiteY20" fmla="*/ 469304 h 3031750"/>
              <a:gd name="connsiteX21" fmla="*/ 6485861 w 9335386"/>
              <a:gd name="connsiteY21" fmla="*/ 522467 h 3031750"/>
              <a:gd name="connsiteX22" fmla="*/ 6390168 w 9335386"/>
              <a:gd name="connsiteY22" fmla="*/ 618160 h 3031750"/>
              <a:gd name="connsiteX23" fmla="*/ 6315740 w 9335386"/>
              <a:gd name="connsiteY23" fmla="*/ 660690 h 3031750"/>
              <a:gd name="connsiteX24" fmla="*/ 6209414 w 9335386"/>
              <a:gd name="connsiteY24" fmla="*/ 703220 h 3031750"/>
              <a:gd name="connsiteX25" fmla="*/ 6071191 w 9335386"/>
              <a:gd name="connsiteY25" fmla="*/ 713853 h 3031750"/>
              <a:gd name="connsiteX26" fmla="*/ 5816009 w 9335386"/>
              <a:gd name="connsiteY26" fmla="*/ 745750 h 3031750"/>
              <a:gd name="connsiteX27" fmla="*/ 5709684 w 9335386"/>
              <a:gd name="connsiteY27" fmla="*/ 788281 h 3031750"/>
              <a:gd name="connsiteX28" fmla="*/ 5337544 w 9335386"/>
              <a:gd name="connsiteY28" fmla="*/ 820178 h 3031750"/>
              <a:gd name="connsiteX29" fmla="*/ 5220586 w 9335386"/>
              <a:gd name="connsiteY29" fmla="*/ 830811 h 3031750"/>
              <a:gd name="connsiteX30" fmla="*/ 5092996 w 9335386"/>
              <a:gd name="connsiteY30" fmla="*/ 841443 h 3031750"/>
              <a:gd name="connsiteX31" fmla="*/ 4859079 w 9335386"/>
              <a:gd name="connsiteY31" fmla="*/ 915871 h 3031750"/>
              <a:gd name="connsiteX32" fmla="*/ 4688958 w 9335386"/>
              <a:gd name="connsiteY32" fmla="*/ 958401 h 3031750"/>
              <a:gd name="connsiteX33" fmla="*/ 4401879 w 9335386"/>
              <a:gd name="connsiteY33" fmla="*/ 1054094 h 3031750"/>
              <a:gd name="connsiteX34" fmla="*/ 4284921 w 9335386"/>
              <a:gd name="connsiteY34" fmla="*/ 1117890 h 3031750"/>
              <a:gd name="connsiteX35" fmla="*/ 4199861 w 9335386"/>
              <a:gd name="connsiteY35" fmla="*/ 1149788 h 3031750"/>
              <a:gd name="connsiteX36" fmla="*/ 4008475 w 9335386"/>
              <a:gd name="connsiteY36" fmla="*/ 1234848 h 3031750"/>
              <a:gd name="connsiteX37" fmla="*/ 3689498 w 9335386"/>
              <a:gd name="connsiteY37" fmla="*/ 1383704 h 3031750"/>
              <a:gd name="connsiteX38" fmla="*/ 3572540 w 9335386"/>
              <a:gd name="connsiteY38" fmla="*/ 1426234 h 3031750"/>
              <a:gd name="connsiteX39" fmla="*/ 3519377 w 9335386"/>
              <a:gd name="connsiteY39" fmla="*/ 1458132 h 3031750"/>
              <a:gd name="connsiteX40" fmla="*/ 3338623 w 9335386"/>
              <a:gd name="connsiteY40" fmla="*/ 1511294 h 3031750"/>
              <a:gd name="connsiteX41" fmla="*/ 3317358 w 9335386"/>
              <a:gd name="connsiteY41" fmla="*/ 1543192 h 3031750"/>
              <a:gd name="connsiteX42" fmla="*/ 3232298 w 9335386"/>
              <a:gd name="connsiteY42" fmla="*/ 1585722 h 3031750"/>
              <a:gd name="connsiteX43" fmla="*/ 3200400 w 9335386"/>
              <a:gd name="connsiteY43" fmla="*/ 1638885 h 3031750"/>
              <a:gd name="connsiteX44" fmla="*/ 3072809 w 9335386"/>
              <a:gd name="connsiteY44" fmla="*/ 1745211 h 3031750"/>
              <a:gd name="connsiteX45" fmla="*/ 2987749 w 9335386"/>
              <a:gd name="connsiteY45" fmla="*/ 1862169 h 3031750"/>
              <a:gd name="connsiteX46" fmla="*/ 2934586 w 9335386"/>
              <a:gd name="connsiteY46" fmla="*/ 1968494 h 3031750"/>
              <a:gd name="connsiteX47" fmla="*/ 2945219 w 9335386"/>
              <a:gd name="connsiteY47" fmla="*/ 2181146 h 3031750"/>
              <a:gd name="connsiteX48" fmla="*/ 2977116 w 9335386"/>
              <a:gd name="connsiteY48" fmla="*/ 2223676 h 3031750"/>
              <a:gd name="connsiteX49" fmla="*/ 3104707 w 9335386"/>
              <a:gd name="connsiteY49" fmla="*/ 2404429 h 3031750"/>
              <a:gd name="connsiteX50" fmla="*/ 3136605 w 9335386"/>
              <a:gd name="connsiteY50" fmla="*/ 2457592 h 3031750"/>
              <a:gd name="connsiteX51" fmla="*/ 3232298 w 9335386"/>
              <a:gd name="connsiteY51" fmla="*/ 2542653 h 3031750"/>
              <a:gd name="connsiteX52" fmla="*/ 3327991 w 9335386"/>
              <a:gd name="connsiteY52" fmla="*/ 2606448 h 3031750"/>
              <a:gd name="connsiteX53" fmla="*/ 3455582 w 9335386"/>
              <a:gd name="connsiteY53" fmla="*/ 2638346 h 3031750"/>
              <a:gd name="connsiteX54" fmla="*/ 3732028 w 9335386"/>
              <a:gd name="connsiteY54" fmla="*/ 2734039 h 3031750"/>
              <a:gd name="connsiteX55" fmla="*/ 4104168 w 9335386"/>
              <a:gd name="connsiteY55" fmla="*/ 2787201 h 3031750"/>
              <a:gd name="connsiteX56" fmla="*/ 4657061 w 9335386"/>
              <a:gd name="connsiteY56" fmla="*/ 2819099 h 3031750"/>
              <a:gd name="connsiteX57" fmla="*/ 5007935 w 9335386"/>
              <a:gd name="connsiteY57" fmla="*/ 2861629 h 3031750"/>
              <a:gd name="connsiteX58" fmla="*/ 5411972 w 9335386"/>
              <a:gd name="connsiteY58" fmla="*/ 2957322 h 3031750"/>
              <a:gd name="connsiteX59" fmla="*/ 5635256 w 9335386"/>
              <a:gd name="connsiteY59" fmla="*/ 2978588 h 3031750"/>
              <a:gd name="connsiteX60" fmla="*/ 5816009 w 9335386"/>
              <a:gd name="connsiteY60" fmla="*/ 3010485 h 3031750"/>
              <a:gd name="connsiteX61" fmla="*/ 6081823 w 9335386"/>
              <a:gd name="connsiteY61" fmla="*/ 3031750 h 3031750"/>
              <a:gd name="connsiteX62" fmla="*/ 6273209 w 9335386"/>
              <a:gd name="connsiteY62" fmla="*/ 3010485 h 3031750"/>
              <a:gd name="connsiteX63" fmla="*/ 6422065 w 9335386"/>
              <a:gd name="connsiteY63" fmla="*/ 2978588 h 3031750"/>
              <a:gd name="connsiteX64" fmla="*/ 6613451 w 9335386"/>
              <a:gd name="connsiteY64" fmla="*/ 2967955 h 3031750"/>
              <a:gd name="connsiteX65" fmla="*/ 7187609 w 9335386"/>
              <a:gd name="connsiteY65" fmla="*/ 2957322 h 3031750"/>
              <a:gd name="connsiteX66" fmla="*/ 8006316 w 9335386"/>
              <a:gd name="connsiteY66" fmla="*/ 2946690 h 3031750"/>
              <a:gd name="connsiteX67" fmla="*/ 8888819 w 9335386"/>
              <a:gd name="connsiteY67" fmla="*/ 2893527 h 3031750"/>
              <a:gd name="connsiteX68" fmla="*/ 9080205 w 9335386"/>
              <a:gd name="connsiteY68" fmla="*/ 2787201 h 3031750"/>
              <a:gd name="connsiteX69" fmla="*/ 9207796 w 9335386"/>
              <a:gd name="connsiteY69" fmla="*/ 2755304 h 3031750"/>
              <a:gd name="connsiteX70" fmla="*/ 9335386 w 9335386"/>
              <a:gd name="connsiteY70" fmla="*/ 2712774 h 303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9335386" h="3031750">
                <a:moveTo>
                  <a:pt x="0" y="373611"/>
                </a:moveTo>
                <a:cubicBezTo>
                  <a:pt x="241005" y="366523"/>
                  <a:pt x="482257" y="365360"/>
                  <a:pt x="723014" y="352346"/>
                </a:cubicBezTo>
                <a:cubicBezTo>
                  <a:pt x="745397" y="351136"/>
                  <a:pt x="764990" y="336215"/>
                  <a:pt x="786809" y="331081"/>
                </a:cubicBezTo>
                <a:cubicBezTo>
                  <a:pt x="887875" y="307300"/>
                  <a:pt x="910125" y="310290"/>
                  <a:pt x="1010093" y="299183"/>
                </a:cubicBezTo>
                <a:cubicBezTo>
                  <a:pt x="1038493" y="296028"/>
                  <a:pt x="1066678" y="290923"/>
                  <a:pt x="1095154" y="288550"/>
                </a:cubicBezTo>
                <a:cubicBezTo>
                  <a:pt x="1407561" y="262516"/>
                  <a:pt x="1398340" y="267108"/>
                  <a:pt x="1722475" y="256653"/>
                </a:cubicBezTo>
                <a:cubicBezTo>
                  <a:pt x="1757917" y="253109"/>
                  <a:pt x="1793251" y="248242"/>
                  <a:pt x="1828800" y="246020"/>
                </a:cubicBezTo>
                <a:cubicBezTo>
                  <a:pt x="2131123" y="227125"/>
                  <a:pt x="2498379" y="228885"/>
                  <a:pt x="2775098" y="224755"/>
                </a:cubicBezTo>
                <a:cubicBezTo>
                  <a:pt x="3813533" y="136378"/>
                  <a:pt x="2935578" y="244620"/>
                  <a:pt x="3455582" y="129062"/>
                </a:cubicBezTo>
                <a:cubicBezTo>
                  <a:pt x="3490352" y="121335"/>
                  <a:pt x="3526435" y="121654"/>
                  <a:pt x="3561907" y="118429"/>
                </a:cubicBezTo>
                <a:lnTo>
                  <a:pt x="3806456" y="97164"/>
                </a:lnTo>
                <a:cubicBezTo>
                  <a:pt x="3882678" y="89788"/>
                  <a:pt x="3941226" y="78247"/>
                  <a:pt x="4019107" y="65267"/>
                </a:cubicBezTo>
                <a:cubicBezTo>
                  <a:pt x="4306186" y="72355"/>
                  <a:pt x="4593178" y="86532"/>
                  <a:pt x="4880344" y="86532"/>
                </a:cubicBezTo>
                <a:cubicBezTo>
                  <a:pt x="5615032" y="86532"/>
                  <a:pt x="5481872" y="98479"/>
                  <a:pt x="5890437" y="44001"/>
                </a:cubicBezTo>
                <a:cubicBezTo>
                  <a:pt x="5925879" y="33369"/>
                  <a:pt x="5959927" y="15612"/>
                  <a:pt x="5996763" y="12104"/>
                </a:cubicBezTo>
                <a:cubicBezTo>
                  <a:pt x="6266173" y="-13554"/>
                  <a:pt x="6437266" y="7200"/>
                  <a:pt x="6709144" y="22736"/>
                </a:cubicBezTo>
                <a:cubicBezTo>
                  <a:pt x="6723321" y="44001"/>
                  <a:pt x="6737019" y="65594"/>
                  <a:pt x="6751675" y="86532"/>
                </a:cubicBezTo>
                <a:cubicBezTo>
                  <a:pt x="6761837" y="101049"/>
                  <a:pt x="6776991" y="112609"/>
                  <a:pt x="6783572" y="129062"/>
                </a:cubicBezTo>
                <a:cubicBezTo>
                  <a:pt x="6791579" y="149078"/>
                  <a:pt x="6790661" y="171592"/>
                  <a:pt x="6794205" y="192857"/>
                </a:cubicBezTo>
                <a:cubicBezTo>
                  <a:pt x="6544615" y="542282"/>
                  <a:pt x="6814222" y="209844"/>
                  <a:pt x="6592186" y="394876"/>
                </a:cubicBezTo>
                <a:cubicBezTo>
                  <a:pt x="6470244" y="496495"/>
                  <a:pt x="6653569" y="410727"/>
                  <a:pt x="6507126" y="469304"/>
                </a:cubicBezTo>
                <a:cubicBezTo>
                  <a:pt x="6500038" y="487025"/>
                  <a:pt x="6495681" y="506101"/>
                  <a:pt x="6485861" y="522467"/>
                </a:cubicBezTo>
                <a:cubicBezTo>
                  <a:pt x="6462236" y="561842"/>
                  <a:pt x="6427968" y="592960"/>
                  <a:pt x="6390168" y="618160"/>
                </a:cubicBezTo>
                <a:cubicBezTo>
                  <a:pt x="6366393" y="634010"/>
                  <a:pt x="6341594" y="648523"/>
                  <a:pt x="6315740" y="660690"/>
                </a:cubicBezTo>
                <a:cubicBezTo>
                  <a:pt x="6281201" y="676943"/>
                  <a:pt x="6246715" y="695111"/>
                  <a:pt x="6209414" y="703220"/>
                </a:cubicBezTo>
                <a:cubicBezTo>
                  <a:pt x="6164258" y="713037"/>
                  <a:pt x="6117242" y="710015"/>
                  <a:pt x="6071191" y="713853"/>
                </a:cubicBezTo>
                <a:cubicBezTo>
                  <a:pt x="5925352" y="726006"/>
                  <a:pt x="5972033" y="721747"/>
                  <a:pt x="5816009" y="745750"/>
                </a:cubicBezTo>
                <a:cubicBezTo>
                  <a:pt x="5780567" y="759927"/>
                  <a:pt x="5747240" y="781453"/>
                  <a:pt x="5709684" y="788281"/>
                </a:cubicBezTo>
                <a:cubicBezTo>
                  <a:pt x="5694353" y="791068"/>
                  <a:pt x="5404945" y="814317"/>
                  <a:pt x="5337544" y="820178"/>
                </a:cubicBezTo>
                <a:lnTo>
                  <a:pt x="5220586" y="830811"/>
                </a:lnTo>
                <a:lnTo>
                  <a:pt x="5092996" y="841443"/>
                </a:lnTo>
                <a:cubicBezTo>
                  <a:pt x="5015024" y="866252"/>
                  <a:pt x="4938460" y="896026"/>
                  <a:pt x="4859079" y="915871"/>
                </a:cubicBezTo>
                <a:lnTo>
                  <a:pt x="4688958" y="958401"/>
                </a:lnTo>
                <a:cubicBezTo>
                  <a:pt x="4587096" y="985564"/>
                  <a:pt x="4497907" y="1010081"/>
                  <a:pt x="4401879" y="1054094"/>
                </a:cubicBezTo>
                <a:cubicBezTo>
                  <a:pt x="4361509" y="1072597"/>
                  <a:pt x="4325055" y="1098879"/>
                  <a:pt x="4284921" y="1117890"/>
                </a:cubicBezTo>
                <a:cubicBezTo>
                  <a:pt x="4257555" y="1130853"/>
                  <a:pt x="4227749" y="1137989"/>
                  <a:pt x="4199861" y="1149788"/>
                </a:cubicBezTo>
                <a:cubicBezTo>
                  <a:pt x="4135566" y="1176990"/>
                  <a:pt x="4070917" y="1203627"/>
                  <a:pt x="4008475" y="1234848"/>
                </a:cubicBezTo>
                <a:cubicBezTo>
                  <a:pt x="3912950" y="1282611"/>
                  <a:pt x="3780718" y="1350533"/>
                  <a:pt x="3689498" y="1383704"/>
                </a:cubicBezTo>
                <a:cubicBezTo>
                  <a:pt x="3650512" y="1397881"/>
                  <a:pt x="3610545" y="1409607"/>
                  <a:pt x="3572540" y="1426234"/>
                </a:cubicBezTo>
                <a:cubicBezTo>
                  <a:pt x="3553607" y="1434517"/>
                  <a:pt x="3538141" y="1449472"/>
                  <a:pt x="3519377" y="1458132"/>
                </a:cubicBezTo>
                <a:cubicBezTo>
                  <a:pt x="3445546" y="1492207"/>
                  <a:pt x="3418744" y="1493489"/>
                  <a:pt x="3338623" y="1511294"/>
                </a:cubicBezTo>
                <a:cubicBezTo>
                  <a:pt x="3331535" y="1521927"/>
                  <a:pt x="3326394" y="1534156"/>
                  <a:pt x="3317358" y="1543192"/>
                </a:cubicBezTo>
                <a:cubicBezTo>
                  <a:pt x="3296123" y="1564427"/>
                  <a:pt x="3257681" y="1575569"/>
                  <a:pt x="3232298" y="1585722"/>
                </a:cubicBezTo>
                <a:cubicBezTo>
                  <a:pt x="3221665" y="1603443"/>
                  <a:pt x="3215013" y="1624272"/>
                  <a:pt x="3200400" y="1638885"/>
                </a:cubicBezTo>
                <a:cubicBezTo>
                  <a:pt x="3161253" y="1678032"/>
                  <a:pt x="3072809" y="1745211"/>
                  <a:pt x="3072809" y="1745211"/>
                </a:cubicBezTo>
                <a:cubicBezTo>
                  <a:pt x="2965312" y="1933333"/>
                  <a:pt x="3089089" y="1731875"/>
                  <a:pt x="2987749" y="1862169"/>
                </a:cubicBezTo>
                <a:cubicBezTo>
                  <a:pt x="2959119" y="1898979"/>
                  <a:pt x="2951439" y="1926361"/>
                  <a:pt x="2934586" y="1968494"/>
                </a:cubicBezTo>
                <a:cubicBezTo>
                  <a:pt x="2938130" y="2039378"/>
                  <a:pt x="2933551" y="2111139"/>
                  <a:pt x="2945219" y="2181146"/>
                </a:cubicBezTo>
                <a:cubicBezTo>
                  <a:pt x="2948132" y="2198626"/>
                  <a:pt x="2967724" y="2208649"/>
                  <a:pt x="2977116" y="2223676"/>
                </a:cubicBezTo>
                <a:cubicBezTo>
                  <a:pt x="3216054" y="2605980"/>
                  <a:pt x="2939422" y="2197825"/>
                  <a:pt x="3104707" y="2404429"/>
                </a:cubicBezTo>
                <a:cubicBezTo>
                  <a:pt x="3117617" y="2420566"/>
                  <a:pt x="3124205" y="2441059"/>
                  <a:pt x="3136605" y="2457592"/>
                </a:cubicBezTo>
                <a:cubicBezTo>
                  <a:pt x="3152662" y="2479001"/>
                  <a:pt x="3222144" y="2535207"/>
                  <a:pt x="3232298" y="2542653"/>
                </a:cubicBezTo>
                <a:cubicBezTo>
                  <a:pt x="3263213" y="2565324"/>
                  <a:pt x="3292754" y="2591347"/>
                  <a:pt x="3327991" y="2606448"/>
                </a:cubicBezTo>
                <a:cubicBezTo>
                  <a:pt x="3368286" y="2623717"/>
                  <a:pt x="3413778" y="2625145"/>
                  <a:pt x="3455582" y="2638346"/>
                </a:cubicBezTo>
                <a:cubicBezTo>
                  <a:pt x="3548569" y="2667710"/>
                  <a:pt x="3638190" y="2707520"/>
                  <a:pt x="3732028" y="2734039"/>
                </a:cubicBezTo>
                <a:cubicBezTo>
                  <a:pt x="3919219" y="2786941"/>
                  <a:pt x="3929826" y="2771818"/>
                  <a:pt x="4104168" y="2787201"/>
                </a:cubicBezTo>
                <a:cubicBezTo>
                  <a:pt x="4516154" y="2823553"/>
                  <a:pt x="4076757" y="2801515"/>
                  <a:pt x="4657061" y="2819099"/>
                </a:cubicBezTo>
                <a:cubicBezTo>
                  <a:pt x="4758137" y="2828725"/>
                  <a:pt x="4901828" y="2837142"/>
                  <a:pt x="5007935" y="2861629"/>
                </a:cubicBezTo>
                <a:cubicBezTo>
                  <a:pt x="5282718" y="2925041"/>
                  <a:pt x="5034910" y="2898668"/>
                  <a:pt x="5411972" y="2957322"/>
                </a:cubicBezTo>
                <a:cubicBezTo>
                  <a:pt x="5485848" y="2968814"/>
                  <a:pt x="5561629" y="2965595"/>
                  <a:pt x="5635256" y="2978588"/>
                </a:cubicBezTo>
                <a:cubicBezTo>
                  <a:pt x="5695507" y="2989220"/>
                  <a:pt x="5755442" y="3001833"/>
                  <a:pt x="5816009" y="3010485"/>
                </a:cubicBezTo>
                <a:cubicBezTo>
                  <a:pt x="5861431" y="3016974"/>
                  <a:pt x="6047774" y="3029318"/>
                  <a:pt x="6081823" y="3031750"/>
                </a:cubicBezTo>
                <a:cubicBezTo>
                  <a:pt x="6145618" y="3024662"/>
                  <a:pt x="6209791" y="3020394"/>
                  <a:pt x="6273209" y="3010485"/>
                </a:cubicBezTo>
                <a:cubicBezTo>
                  <a:pt x="6323346" y="3002651"/>
                  <a:pt x="6371712" y="2984882"/>
                  <a:pt x="6422065" y="2978588"/>
                </a:cubicBezTo>
                <a:cubicBezTo>
                  <a:pt x="6485465" y="2970663"/>
                  <a:pt x="6549582" y="2969729"/>
                  <a:pt x="6613451" y="2967955"/>
                </a:cubicBezTo>
                <a:lnTo>
                  <a:pt x="7187609" y="2957322"/>
                </a:lnTo>
                <a:lnTo>
                  <a:pt x="8006316" y="2946690"/>
                </a:lnTo>
                <a:cubicBezTo>
                  <a:pt x="8300484" y="2928969"/>
                  <a:pt x="8595518" y="2922219"/>
                  <a:pt x="8888819" y="2893527"/>
                </a:cubicBezTo>
                <a:cubicBezTo>
                  <a:pt x="8964309" y="2886142"/>
                  <a:pt x="9016132" y="2814661"/>
                  <a:pt x="9080205" y="2787201"/>
                </a:cubicBezTo>
                <a:cubicBezTo>
                  <a:pt x="9120500" y="2769932"/>
                  <a:pt x="9165710" y="2767579"/>
                  <a:pt x="9207796" y="2755304"/>
                </a:cubicBezTo>
                <a:cubicBezTo>
                  <a:pt x="9250833" y="2742752"/>
                  <a:pt x="9335386" y="2712774"/>
                  <a:pt x="9335386" y="2712774"/>
                </a:cubicBezTo>
              </a:path>
            </a:pathLst>
          </a:custGeom>
          <a:noFill/>
          <a:ln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C6885E-0CD3-6702-88BC-BD966F6D2B88}"/>
              </a:ext>
            </a:extLst>
          </p:cNvPr>
          <p:cNvSpPr txBox="1"/>
          <p:nvPr/>
        </p:nvSpPr>
        <p:spPr>
          <a:xfrm>
            <a:off x="10562535" y="5734883"/>
            <a:ext cx="1271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>
                <a:highlight>
                  <a:srgbClr val="FFFF00"/>
                </a:highlight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Reward</a:t>
            </a:r>
            <a:endParaRPr lang="ko-KR" altLang="en-US" sz="2400">
              <a:highlight>
                <a:srgbClr val="FFFF00"/>
              </a:highlight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9D811C-081D-4F03-01FE-1F833682798B}"/>
              </a:ext>
            </a:extLst>
          </p:cNvPr>
          <p:cNvSpPr txBox="1"/>
          <p:nvPr/>
        </p:nvSpPr>
        <p:spPr>
          <a:xfrm>
            <a:off x="4235664" y="4072270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속도 위반이네</a:t>
            </a:r>
            <a:r>
              <a:rPr lang="en-US" altLang="ko-KR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? </a:t>
            </a:r>
            <a:r>
              <a:rPr lang="ko-KR" altLang="en-US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벌점</a:t>
            </a:r>
          </a:p>
        </p:txBody>
      </p:sp>
      <p:sp>
        <p:nvSpPr>
          <p:cNvPr id="15" name="말풍선: 모서리가 둥근 사각형 14">
            <a:extLst>
              <a:ext uri="{FF2B5EF4-FFF2-40B4-BE49-F238E27FC236}">
                <a16:creationId xmlns:a16="http://schemas.microsoft.com/office/drawing/2014/main" id="{C1479F35-CE9F-4A2E-D301-3C77FE444853}"/>
              </a:ext>
            </a:extLst>
          </p:cNvPr>
          <p:cNvSpPr/>
          <p:nvPr/>
        </p:nvSpPr>
        <p:spPr>
          <a:xfrm>
            <a:off x="4207311" y="4007072"/>
            <a:ext cx="2115879" cy="499728"/>
          </a:xfrm>
          <a:prstGeom prst="wedgeRoundRectCallout">
            <a:avLst>
              <a:gd name="adj1" fmla="val -15808"/>
              <a:gd name="adj2" fmla="val -86437"/>
              <a:gd name="adj3" fmla="val 16667"/>
            </a:avLst>
          </a:prstGeom>
          <a:noFill/>
          <a:ln w="38100"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6CC8D0-999E-5F50-0A54-45DF0DBFE673}"/>
              </a:ext>
            </a:extLst>
          </p:cNvPr>
          <p:cNvSpPr txBox="1"/>
          <p:nvPr/>
        </p:nvSpPr>
        <p:spPr>
          <a:xfrm>
            <a:off x="9087656" y="2727180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도로를 벗어나</a:t>
            </a:r>
            <a:r>
              <a:rPr lang="en-US" altLang="ko-KR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? </a:t>
            </a:r>
            <a:r>
              <a:rPr lang="ko-KR" altLang="en-US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벌점</a:t>
            </a: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AC99932A-21AA-844A-48DB-259E28C12C49}"/>
              </a:ext>
            </a:extLst>
          </p:cNvPr>
          <p:cNvSpPr/>
          <p:nvPr/>
        </p:nvSpPr>
        <p:spPr>
          <a:xfrm>
            <a:off x="9066390" y="2653126"/>
            <a:ext cx="2115879" cy="499728"/>
          </a:xfrm>
          <a:prstGeom prst="wedgeRoundRectCallout">
            <a:avLst>
              <a:gd name="adj1" fmla="val -31386"/>
              <a:gd name="adj2" fmla="val 83777"/>
              <a:gd name="adj3" fmla="val 16667"/>
            </a:avLst>
          </a:prstGeom>
          <a:noFill/>
          <a:ln w="38100">
            <a:solidFill>
              <a:srgbClr val="004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879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571616-B4E5-722B-018D-0710AF2D9C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983" y="0"/>
            <a:ext cx="888278" cy="8882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C045F9-867D-EC9B-C26C-C71110A217DA}"/>
              </a:ext>
            </a:extLst>
          </p:cNvPr>
          <p:cNvSpPr/>
          <p:nvPr/>
        </p:nvSpPr>
        <p:spPr>
          <a:xfrm>
            <a:off x="-10391" y="-20782"/>
            <a:ext cx="10257622" cy="820882"/>
          </a:xfrm>
          <a:prstGeom prst="rect">
            <a:avLst/>
          </a:pr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226FF-AA26-8816-6EEF-482E814F9F5F}"/>
              </a:ext>
            </a:extLst>
          </p:cNvPr>
          <p:cNvSpPr txBox="1"/>
          <p:nvPr/>
        </p:nvSpPr>
        <p:spPr>
          <a:xfrm>
            <a:off x="140277" y="158826"/>
            <a:ext cx="6099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3) 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준법 정신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Contrained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RL</a:t>
            </a:r>
            <a:r>
              <a:rPr lang="ko-KR" altLang="en-US" sz="240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적용</a:t>
            </a:r>
            <a:endParaRPr lang="ko-KR" altLang="en-US" sz="240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44B07B-483B-BAF5-0127-275DA2AD02C5}"/>
              </a:ext>
            </a:extLst>
          </p:cNvPr>
          <p:cNvCxnSpPr>
            <a:cxnSpLocks/>
          </p:cNvCxnSpPr>
          <p:nvPr/>
        </p:nvCxnSpPr>
        <p:spPr>
          <a:xfrm>
            <a:off x="777240" y="1444676"/>
            <a:ext cx="0" cy="1128403"/>
          </a:xfrm>
          <a:prstGeom prst="line">
            <a:avLst/>
          </a:prstGeom>
          <a:ln w="57150">
            <a:solidFill>
              <a:srgbClr val="00409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9407D58-CD12-F84A-9009-A77311964FDD}"/>
              </a:ext>
            </a:extLst>
          </p:cNvPr>
          <p:cNvSpPr txBox="1"/>
          <p:nvPr/>
        </p:nvSpPr>
        <p:spPr>
          <a:xfrm>
            <a:off x="862622" y="1444676"/>
            <a:ext cx="79528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라그랑지안 방법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(Lagrangian Relaxation)</a:t>
            </a:r>
            <a:r>
              <a:rPr lang="ko-KR" altLang="en-US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활용한 </a:t>
            </a:r>
            <a:r>
              <a:rPr lang="en-US" altLang="ko-KR" sz="160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Constrained Reinforcement Learning</a:t>
            </a:r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endParaRPr lang="en-US" altLang="ko-KR" sz="140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알고리즘 설명</a:t>
            </a:r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1)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초기화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초기 정책과 라그랑지 승수 설정</a:t>
            </a:r>
            <a:b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2)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반복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Policy optimization &gt;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제약조건 평가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&gt; </a:t>
            </a:r>
            <a:r>
              <a:rPr lang="ko-KR" altLang="en-US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라그랑지안 승수 업데이트</a:t>
            </a:r>
            <a:r>
              <a:rPr lang="en-US" altLang="ko-KR"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08EDBA-0992-98D7-A7A3-5E38C410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622" y="3171160"/>
            <a:ext cx="5397438" cy="51567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140ACAE-0711-71C9-9B87-6D615DD94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622" y="4212994"/>
            <a:ext cx="4258269" cy="76210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DDAEF7D-FF75-B208-D6D3-015C7E1ECA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622" y="4948518"/>
            <a:ext cx="3277057" cy="40963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34F15A80-FCB4-1587-86B2-0315B45DC5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240" y="5501255"/>
            <a:ext cx="3534268" cy="38105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CDAE6AB-E1EE-02B1-4C82-BA74D4E47316}"/>
              </a:ext>
            </a:extLst>
          </p:cNvPr>
          <p:cNvSpPr txBox="1"/>
          <p:nvPr/>
        </p:nvSpPr>
        <p:spPr>
          <a:xfrm>
            <a:off x="6731071" y="3171160"/>
            <a:ext cx="11320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최종 목표</a:t>
            </a:r>
            <a:endParaRPr lang="en-US" altLang="ko-KR">
              <a:highlight>
                <a:srgbClr val="FFFF00"/>
              </a:highlight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B0E98E-5FA8-B03C-DB39-FE9856E8B7B6}"/>
              </a:ext>
            </a:extLst>
          </p:cNvPr>
          <p:cNvSpPr txBox="1"/>
          <p:nvPr/>
        </p:nvSpPr>
        <p:spPr>
          <a:xfrm>
            <a:off x="3561341" y="4160753"/>
            <a:ext cx="19704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>
                <a:highlight>
                  <a:srgbClr val="61CBF4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제약조건 함수 </a:t>
            </a:r>
            <a:r>
              <a:rPr lang="en-US" altLang="ko-KR" sz="1100">
                <a:highlight>
                  <a:srgbClr val="61CBF4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 </a:t>
            </a:r>
            <a:r>
              <a:rPr lang="ko-KR" altLang="en-US" sz="1100">
                <a:highlight>
                  <a:srgbClr val="61CBF4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제약조건 한계값</a:t>
            </a:r>
            <a:endParaRPr lang="en-US" altLang="ko-KR" sz="1050">
              <a:highlight>
                <a:srgbClr val="61CBF4"/>
              </a:highlight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3F1579-4BCA-EB5F-BEDF-39879A9150D1}"/>
              </a:ext>
            </a:extLst>
          </p:cNvPr>
          <p:cNvSpPr txBox="1"/>
          <p:nvPr/>
        </p:nvSpPr>
        <p:spPr>
          <a:xfrm>
            <a:off x="6731070" y="4913962"/>
            <a:ext cx="4257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>
                <a:highlight>
                  <a:srgbClr val="FFFF00"/>
                </a:highligh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최적 정책은 라그랑지안 함수 최대화 만족</a:t>
            </a:r>
            <a:endParaRPr lang="en-US" altLang="ko-KR">
              <a:highlight>
                <a:srgbClr val="FFFF00"/>
              </a:highlight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3249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8808</TotalTime>
  <Words>855</Words>
  <Application>Microsoft Office PowerPoint</Application>
  <PresentationFormat>와이드스크린</PresentationFormat>
  <Paragraphs>103</Paragraphs>
  <Slides>22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Pretendard Medium</vt:lpstr>
      <vt:lpstr>Pretendard SemiBold</vt:lpstr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임승민</dc:creator>
  <cp:lastModifiedBy>전형준</cp:lastModifiedBy>
  <cp:revision>61</cp:revision>
  <dcterms:created xsi:type="dcterms:W3CDTF">2024-06-26T23:24:30Z</dcterms:created>
  <dcterms:modified xsi:type="dcterms:W3CDTF">2025-07-25T13:52:53Z</dcterms:modified>
</cp:coreProperties>
</file>

<file path=docProps/thumbnail.jpeg>
</file>